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9.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1.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4.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5.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6.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7.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8.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9.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20.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21.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22.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23.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24.xml" ContentType="application/vnd.openxmlformats-officedocument.theme+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25.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26.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27.xml" ContentType="application/vnd.openxmlformats-officedocument.theme+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28.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29.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30.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31.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theme/theme32.xml" ContentType="application/vnd.openxmlformats-officedocument.theme+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33.xml" ContentType="application/vnd.openxmlformats-officedocument.theme+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34.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theme/theme35.xml" ContentType="application/vnd.openxmlformats-officedocument.theme+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theme/theme36.xml" ContentType="application/vnd.openxmlformats-officedocument.theme+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theme/theme37.xml" ContentType="application/vnd.openxmlformats-officedocument.theme+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theme/theme38.xml" ContentType="application/vnd.openxmlformats-officedocument.theme+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9.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40.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theme/theme41.xml" ContentType="application/vnd.openxmlformats-officedocument.theme+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theme/theme42.xml" ContentType="application/vnd.openxmlformats-officedocument.theme+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theme/theme43.xml" ContentType="application/vnd.openxmlformats-officedocument.theme+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theme/theme44.xml" ContentType="application/vnd.openxmlformats-officedocument.theme+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theme/theme45.xml" ContentType="application/vnd.openxmlformats-officedocument.theme+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theme/theme46.xml" ContentType="application/vnd.openxmlformats-officedocument.theme+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theme/theme47.xml" ContentType="application/vnd.openxmlformats-officedocument.theme+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theme/theme48.xml" ContentType="application/vnd.openxmlformats-officedocument.theme+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theme/theme49.xml" ContentType="application/vnd.openxmlformats-officedocument.theme+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theme/theme50.xml" ContentType="application/vnd.openxmlformats-officedocument.theme+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theme/theme51.xml" ContentType="application/vnd.openxmlformats-officedocument.theme+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theme/theme52.xml" ContentType="application/vnd.openxmlformats-officedocument.theme+xml"/>
  <Override PartName="/ppt/theme/theme5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84" r:id="rId3"/>
    <p:sldMasterId id="2147483702" r:id="rId4"/>
    <p:sldMasterId id="2147483720" r:id="rId5"/>
    <p:sldMasterId id="2147483738" r:id="rId6"/>
    <p:sldMasterId id="2147483756" r:id="rId7"/>
    <p:sldMasterId id="2147483774" r:id="rId8"/>
    <p:sldMasterId id="2147483792" r:id="rId9"/>
    <p:sldMasterId id="2147483810" r:id="rId10"/>
    <p:sldMasterId id="2147483828" r:id="rId11"/>
    <p:sldMasterId id="2147483846" r:id="rId12"/>
    <p:sldMasterId id="2147483864" r:id="rId13"/>
    <p:sldMasterId id="2147483882" r:id="rId14"/>
    <p:sldMasterId id="2147483900" r:id="rId15"/>
    <p:sldMasterId id="2147483918" r:id="rId16"/>
    <p:sldMasterId id="2147483936" r:id="rId17"/>
    <p:sldMasterId id="2147483954" r:id="rId18"/>
    <p:sldMasterId id="2147483972" r:id="rId19"/>
    <p:sldMasterId id="2147483990" r:id="rId20"/>
    <p:sldMasterId id="2147484008" r:id="rId21"/>
    <p:sldMasterId id="2147484026" r:id="rId22"/>
    <p:sldMasterId id="2147484044" r:id="rId23"/>
    <p:sldMasterId id="2147484062" r:id="rId24"/>
    <p:sldMasterId id="2147484080" r:id="rId25"/>
    <p:sldMasterId id="2147484098" r:id="rId26"/>
    <p:sldMasterId id="2147484116" r:id="rId27"/>
    <p:sldMasterId id="2147484134" r:id="rId28"/>
    <p:sldMasterId id="2147484152" r:id="rId29"/>
    <p:sldMasterId id="2147484170" r:id="rId30"/>
    <p:sldMasterId id="2147484188" r:id="rId31"/>
    <p:sldMasterId id="2147484206" r:id="rId32"/>
    <p:sldMasterId id="2147484224" r:id="rId33"/>
    <p:sldMasterId id="2147484242" r:id="rId34"/>
    <p:sldMasterId id="2147484260" r:id="rId35"/>
    <p:sldMasterId id="2147484278" r:id="rId36"/>
    <p:sldMasterId id="2147484296" r:id="rId37"/>
    <p:sldMasterId id="2147484314" r:id="rId38"/>
    <p:sldMasterId id="2147484332" r:id="rId39"/>
    <p:sldMasterId id="2147484350" r:id="rId40"/>
    <p:sldMasterId id="2147484369" r:id="rId41"/>
    <p:sldMasterId id="2147484387" r:id="rId42"/>
    <p:sldMasterId id="2147484405" r:id="rId43"/>
    <p:sldMasterId id="2147484423" r:id="rId44"/>
    <p:sldMasterId id="2147484441" r:id="rId45"/>
    <p:sldMasterId id="2147484459" r:id="rId46"/>
    <p:sldMasterId id="2147484477" r:id="rId47"/>
    <p:sldMasterId id="2147484495" r:id="rId48"/>
    <p:sldMasterId id="2147484513" r:id="rId49"/>
    <p:sldMasterId id="2147484531" r:id="rId50"/>
    <p:sldMasterId id="2147484549" r:id="rId51"/>
    <p:sldMasterId id="2147484567" r:id="rId52"/>
  </p:sldMasterIdLst>
  <p:notesMasterIdLst>
    <p:notesMasterId r:id="rId90"/>
  </p:notesMasterIdLst>
  <p:sldIdLst>
    <p:sldId id="257" r:id="rId53"/>
    <p:sldId id="410" r:id="rId54"/>
    <p:sldId id="281" r:id="rId55"/>
    <p:sldId id="350" r:id="rId56"/>
    <p:sldId id="411" r:id="rId57"/>
    <p:sldId id="340" r:id="rId58"/>
    <p:sldId id="387" r:id="rId59"/>
    <p:sldId id="287" r:id="rId60"/>
    <p:sldId id="260" r:id="rId61"/>
    <p:sldId id="341" r:id="rId62"/>
    <p:sldId id="389" r:id="rId63"/>
    <p:sldId id="343" r:id="rId64"/>
    <p:sldId id="342" r:id="rId65"/>
    <p:sldId id="450" r:id="rId66"/>
    <p:sldId id="321" r:id="rId67"/>
    <p:sldId id="288" r:id="rId68"/>
    <p:sldId id="452" r:id="rId69"/>
    <p:sldId id="438" r:id="rId70"/>
    <p:sldId id="478" r:id="rId71"/>
    <p:sldId id="451" r:id="rId72"/>
    <p:sldId id="469" r:id="rId73"/>
    <p:sldId id="475" r:id="rId74"/>
    <p:sldId id="476" r:id="rId75"/>
    <p:sldId id="455" r:id="rId76"/>
    <p:sldId id="453" r:id="rId77"/>
    <p:sldId id="477" r:id="rId78"/>
    <p:sldId id="319" r:id="rId79"/>
    <p:sldId id="441" r:id="rId80"/>
    <p:sldId id="466" r:id="rId81"/>
    <p:sldId id="464" r:id="rId82"/>
    <p:sldId id="465" r:id="rId83"/>
    <p:sldId id="479" r:id="rId84"/>
    <p:sldId id="467" r:id="rId85"/>
    <p:sldId id="468" r:id="rId86"/>
    <p:sldId id="442" r:id="rId87"/>
    <p:sldId id="448" r:id="rId88"/>
    <p:sldId id="280" r:id="rId89"/>
  </p:sldIdLst>
  <p:sldSz cx="12192000" cy="6858000"/>
  <p:notesSz cx="6858000" cy="9144000"/>
  <p:custDataLst>
    <p:tags r:id="rId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74" autoAdjust="0"/>
  </p:normalViewPr>
  <p:slideViewPr>
    <p:cSldViewPr snapToGrid="0">
      <p:cViewPr varScale="1">
        <p:scale>
          <a:sx n="93" d="100"/>
          <a:sy n="93" d="100"/>
        </p:scale>
        <p:origin x="63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1.xml"/><Relationship Id="rId68" Type="http://schemas.openxmlformats.org/officeDocument/2006/relationships/slide" Target="slides/slide16.xml"/><Relationship Id="rId84" Type="http://schemas.openxmlformats.org/officeDocument/2006/relationships/slide" Target="slides/slide32.xml"/><Relationship Id="rId89" Type="http://schemas.openxmlformats.org/officeDocument/2006/relationships/slide" Target="slides/slide37.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xml"/><Relationship Id="rId58" Type="http://schemas.openxmlformats.org/officeDocument/2006/relationships/slide" Target="slides/slide6.xml"/><Relationship Id="rId74" Type="http://schemas.openxmlformats.org/officeDocument/2006/relationships/slide" Target="slides/slide22.xml"/><Relationship Id="rId79" Type="http://schemas.openxmlformats.org/officeDocument/2006/relationships/slide" Target="slides/slide27.xml"/><Relationship Id="rId5" Type="http://schemas.openxmlformats.org/officeDocument/2006/relationships/slideMaster" Target="slideMasters/slideMaster5.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2.xml"/><Relationship Id="rId69" Type="http://schemas.openxmlformats.org/officeDocument/2006/relationships/slide" Target="slides/slide17.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20.xml"/><Relationship Id="rId80" Type="http://schemas.openxmlformats.org/officeDocument/2006/relationships/slide" Target="slides/slide28.xml"/><Relationship Id="rId85" Type="http://schemas.openxmlformats.org/officeDocument/2006/relationships/slide" Target="slides/slide33.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7.xml"/><Relationship Id="rId67" Type="http://schemas.openxmlformats.org/officeDocument/2006/relationships/slide" Target="slides/slide15.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2.xml"/><Relationship Id="rId62" Type="http://schemas.openxmlformats.org/officeDocument/2006/relationships/slide" Target="slides/slide10.xml"/><Relationship Id="rId70" Type="http://schemas.openxmlformats.org/officeDocument/2006/relationships/slide" Target="slides/slide18.xml"/><Relationship Id="rId75" Type="http://schemas.openxmlformats.org/officeDocument/2006/relationships/slide" Target="slides/slide23.xml"/><Relationship Id="rId83" Type="http://schemas.openxmlformats.org/officeDocument/2006/relationships/slide" Target="slides/slide31.xml"/><Relationship Id="rId88" Type="http://schemas.openxmlformats.org/officeDocument/2006/relationships/slide" Target="slides/slide36.xml"/><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5.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8.xml"/><Relationship Id="rId65" Type="http://schemas.openxmlformats.org/officeDocument/2006/relationships/slide" Target="slides/slide13.xml"/><Relationship Id="rId73" Type="http://schemas.openxmlformats.org/officeDocument/2006/relationships/slide" Target="slides/slide21.xml"/><Relationship Id="rId78" Type="http://schemas.openxmlformats.org/officeDocument/2006/relationships/slide" Target="slides/slide26.xml"/><Relationship Id="rId81" Type="http://schemas.openxmlformats.org/officeDocument/2006/relationships/slide" Target="slides/slide29.xml"/><Relationship Id="rId86" Type="http://schemas.openxmlformats.org/officeDocument/2006/relationships/slide" Target="slides/slide34.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3.xml"/><Relationship Id="rId76" Type="http://schemas.openxmlformats.org/officeDocument/2006/relationships/slide" Target="slides/slide24.xml"/><Relationship Id="rId7" Type="http://schemas.openxmlformats.org/officeDocument/2006/relationships/slideMaster" Target="slideMasters/slideMaster7.xml"/><Relationship Id="rId71" Type="http://schemas.openxmlformats.org/officeDocument/2006/relationships/slide" Target="slides/slide1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4.xml"/><Relationship Id="rId87" Type="http://schemas.openxmlformats.org/officeDocument/2006/relationships/slide" Target="slides/slide35.xml"/><Relationship Id="rId61" Type="http://schemas.openxmlformats.org/officeDocument/2006/relationships/slide" Target="slides/slide9.xml"/><Relationship Id="rId82" Type="http://schemas.openxmlformats.org/officeDocument/2006/relationships/slide" Target="slides/slide30.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4.xml"/><Relationship Id="rId77"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CBDD6-D08B-42E0-AA5C-05E27CA6D988}" type="datetimeFigureOut">
              <a:rPr lang="zh-CN" altLang="en-US" smtClean="0"/>
              <a:t>2026/1/15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7902D-771C-4AB7-BA5B-112A849FF8D6}" type="slidenum">
              <a:rPr lang="zh-CN" altLang="en-US" smtClean="0"/>
              <a:t>‹#›</a:t>
            </a:fld>
            <a:endParaRPr lang="zh-CN" altLang="en-US"/>
          </a:p>
        </p:txBody>
      </p:sp>
    </p:spTree>
    <p:extLst>
      <p:ext uri="{BB962C8B-B14F-4D97-AF65-F5344CB8AC3E}">
        <p14:creationId xmlns:p14="http://schemas.microsoft.com/office/powerpoint/2010/main" val="3578705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9E2EF1F-5AB9-4920-AF5B-E1DBE170874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29990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5838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量化是将输入从包含更多信息的表示离散化为包含较少信息的表示的过程。它通常意味着采用更多位的数据类型并将其转换为更少位，例如从 </a:t>
            </a:r>
            <a:r>
              <a:rPr lang="en-US" altLang="zh-CN" dirty="0" smtClean="0"/>
              <a:t>32 </a:t>
            </a:r>
            <a:r>
              <a:rPr lang="zh-CN" altLang="en-US" dirty="0" smtClean="0"/>
              <a:t>位浮点数转换为 </a:t>
            </a:r>
            <a:r>
              <a:rPr lang="en-US" altLang="zh-CN" dirty="0" smtClean="0"/>
              <a:t>8 </a:t>
            </a:r>
            <a:r>
              <a:rPr lang="zh-CN" altLang="en-US" dirty="0" smtClean="0"/>
              <a:t>位整数。为了确保使用低位数据类型的整个范围，通常通过输入元素的绝对最大值归一化将输入数据类型重新缩放到目标数据类型范围，输入元素通常被构造为张量。</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训练后量化（</a:t>
            </a:r>
            <a:r>
              <a:rPr lang="en-US" altLang="zh-CN" sz="1200" b="0" i="0" kern="1200" dirty="0" smtClean="0">
                <a:solidFill>
                  <a:schemeClr val="tx1"/>
                </a:solidFill>
                <a:effectLst/>
                <a:latin typeface="+mn-lt"/>
                <a:ea typeface="+mn-ea"/>
                <a:cs typeface="+mn-cs"/>
              </a:rPr>
              <a:t>PTQ</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在训练之后进行量化</a:t>
            </a:r>
          </a:p>
          <a:p>
            <a:r>
              <a:rPr lang="zh-CN" altLang="en-US" sz="1200" b="0" i="0" kern="1200" dirty="0" smtClean="0">
                <a:solidFill>
                  <a:schemeClr val="tx1"/>
                </a:solidFill>
                <a:effectLst/>
                <a:latin typeface="+mn-lt"/>
                <a:ea typeface="+mn-ea"/>
                <a:cs typeface="+mn-cs"/>
              </a:rPr>
              <a:t>量化感知训练（</a:t>
            </a:r>
            <a:r>
              <a:rPr lang="en-US" altLang="zh-CN" sz="1200" b="0" i="0" kern="1200" dirty="0" smtClean="0">
                <a:solidFill>
                  <a:schemeClr val="tx1"/>
                </a:solidFill>
                <a:effectLst/>
                <a:latin typeface="+mn-lt"/>
                <a:ea typeface="+mn-ea"/>
                <a:cs typeface="+mn-cs"/>
              </a:rPr>
              <a:t>QAT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在训练</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微调期间进行量化</a:t>
            </a:r>
          </a:p>
          <a:p>
            <a:endParaRPr lang="en-US" altLang="zh-CN" dirty="0" smtClean="0"/>
          </a:p>
          <a:p>
            <a:endParaRPr lang="zh-CN" altLang="en-US" dirty="0"/>
          </a:p>
        </p:txBody>
      </p:sp>
    </p:spTree>
    <p:extLst>
      <p:ext uri="{BB962C8B-B14F-4D97-AF65-F5344CB8AC3E}">
        <p14:creationId xmlns:p14="http://schemas.microsoft.com/office/powerpoint/2010/main" val="3603668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kern="1200" dirty="0" smtClean="0">
                <a:solidFill>
                  <a:schemeClr val="tx1"/>
                </a:solidFill>
                <a:effectLst/>
                <a:latin typeface="+mn-lt"/>
                <a:ea typeface="+mn-ea"/>
                <a:cs typeface="+mn-cs"/>
              </a:rPr>
              <a:t>大型语言模型之所以得名，是因为它们包含的参数数量。这些模型通常拥有数十亿个参数，存储这些参数可能相当昂贵。</a:t>
            </a:r>
          </a:p>
          <a:p>
            <a:r>
              <a:rPr lang="zh-CN" altLang="en-US" sz="1200" b="0" i="0" kern="1200" dirty="0" smtClean="0">
                <a:solidFill>
                  <a:schemeClr val="tx1"/>
                </a:solidFill>
                <a:effectLst/>
                <a:latin typeface="+mn-lt"/>
                <a:ea typeface="+mn-ea"/>
                <a:cs typeface="+mn-cs"/>
              </a:rPr>
              <a:t>在推理过程中，激活值是输入和权重的乘积，同样可能非常庞大。</a:t>
            </a:r>
            <a:endParaRPr lang="zh-CN"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63121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20</a:t>
            </a:fld>
            <a:endParaRPr lang="zh-CN" altLang="en-US"/>
          </a:p>
        </p:txBody>
      </p:sp>
    </p:spTree>
    <p:extLst>
      <p:ext uri="{BB962C8B-B14F-4D97-AF65-F5344CB8AC3E}">
        <p14:creationId xmlns:p14="http://schemas.microsoft.com/office/powerpoint/2010/main" val="146930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21</a:t>
            </a:fld>
            <a:endParaRPr lang="zh-CN" altLang="en-US"/>
          </a:p>
        </p:txBody>
      </p:sp>
    </p:spTree>
    <p:extLst>
      <p:ext uri="{BB962C8B-B14F-4D97-AF65-F5344CB8AC3E}">
        <p14:creationId xmlns:p14="http://schemas.microsoft.com/office/powerpoint/2010/main" val="751961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22</a:t>
            </a:fld>
            <a:endParaRPr lang="zh-CN" altLang="en-US"/>
          </a:p>
        </p:txBody>
      </p:sp>
    </p:spTree>
    <p:extLst>
      <p:ext uri="{BB962C8B-B14F-4D97-AF65-F5344CB8AC3E}">
        <p14:creationId xmlns:p14="http://schemas.microsoft.com/office/powerpoint/2010/main" val="564575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23</a:t>
            </a:fld>
            <a:endParaRPr lang="zh-CN" altLang="en-US"/>
          </a:p>
        </p:txBody>
      </p:sp>
    </p:spTree>
    <p:extLst>
      <p:ext uri="{BB962C8B-B14F-4D97-AF65-F5344CB8AC3E}">
        <p14:creationId xmlns:p14="http://schemas.microsoft.com/office/powerpoint/2010/main" val="93071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err="1" smtClean="0">
                <a:latin typeface="Times New Roman" panose="02020503050405090304" pitchFamily="18" charset="0"/>
                <a:cs typeface="Times New Roman" panose="02020503050405090304" pitchFamily="18" charset="0"/>
                <a:sym typeface="+mn-ea"/>
              </a:rPr>
              <a:t>Bitsandbytes</a:t>
            </a:r>
            <a:r>
              <a:rPr kumimoji="1" lang="zh-CN" altLang="en-US" sz="1200" b="0" dirty="0" smtClean="0">
                <a:solidFill>
                  <a:schemeClr val="tx1"/>
                </a:solidFill>
                <a:latin typeface="Times New Roman" panose="02020503050405090304" pitchFamily="18" charset="0"/>
                <a:ea typeface="宋体" charset="0"/>
                <a:cs typeface="+mn-cs"/>
                <a:sym typeface="+mn-ea"/>
              </a:rPr>
              <a:t>是对称量化</a:t>
            </a:r>
            <a:endParaRPr lang="zh-CN" altLang="en-US" dirty="0" smtClean="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24</a:t>
            </a:fld>
            <a:endParaRPr lang="zh-CN" altLang="en-US"/>
          </a:p>
        </p:txBody>
      </p:sp>
    </p:spTree>
    <p:extLst>
      <p:ext uri="{BB962C8B-B14F-4D97-AF65-F5344CB8AC3E}">
        <p14:creationId xmlns:p14="http://schemas.microsoft.com/office/powerpoint/2010/main" val="3840358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smtClean="0">
                <a:solidFill>
                  <a:schemeClr val="tx1"/>
                </a:solidFill>
                <a:ea typeface="宋体" charset="0"/>
              </a:rPr>
              <a:t>它在 </a:t>
            </a:r>
            <a:r>
              <a:rPr kumimoji="1" lang="en-US" altLang="zh-CN" sz="1200" dirty="0" smtClean="0">
                <a:solidFill>
                  <a:schemeClr val="tx1"/>
                </a:solidFill>
                <a:ea typeface="宋体" charset="0"/>
              </a:rPr>
              <a:t>0 </a:t>
            </a:r>
            <a:r>
              <a:rPr kumimoji="1" lang="zh-CN" altLang="en-US" sz="1200" dirty="0" smtClean="0">
                <a:solidFill>
                  <a:schemeClr val="tx1"/>
                </a:solidFill>
                <a:ea typeface="宋体" charset="0"/>
              </a:rPr>
              <a:t>附近（权重最密集的地方）放置了更多的量化值（刻度），在两端（权重稀疏的地方）放置较少的刻度。</a:t>
            </a:r>
            <a:endParaRPr kumimoji="1" lang="zh-CN" altLang="zh-CN" sz="1200" dirty="0" smtClean="0">
              <a:solidFill>
                <a:schemeClr val="tx1"/>
              </a:solidFill>
              <a:ea typeface="宋体" charset="0"/>
            </a:endParaRPr>
          </a:p>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25</a:t>
            </a:fld>
            <a:endParaRPr lang="zh-CN" altLang="en-US"/>
          </a:p>
        </p:txBody>
      </p:sp>
    </p:spTree>
    <p:extLst>
      <p:ext uri="{BB962C8B-B14F-4D97-AF65-F5344CB8AC3E}">
        <p14:creationId xmlns:p14="http://schemas.microsoft.com/office/powerpoint/2010/main" val="3074793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26</a:t>
            </a:fld>
            <a:endParaRPr lang="zh-CN" altLang="en-US"/>
          </a:p>
        </p:txBody>
      </p:sp>
    </p:spTree>
    <p:extLst>
      <p:ext uri="{BB962C8B-B14F-4D97-AF65-F5344CB8AC3E}">
        <p14:creationId xmlns:p14="http://schemas.microsoft.com/office/powerpoint/2010/main" val="998882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2</a:t>
            </a:fld>
            <a:endParaRPr lang="zh-CN" altLang="en-US"/>
          </a:p>
        </p:txBody>
      </p:sp>
    </p:spTree>
    <p:extLst>
      <p:ext uri="{BB962C8B-B14F-4D97-AF65-F5344CB8AC3E}">
        <p14:creationId xmlns:p14="http://schemas.microsoft.com/office/powerpoint/2010/main" val="174727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E20B7A-2A01-4325-9CC6-89ADF6AF7E46}" type="slidenum">
              <a:rPr lang="zh-CN" altLang="en-US" smtClean="0"/>
              <a:t>35</a:t>
            </a:fld>
            <a:endParaRPr lang="zh-CN" altLang="en-US"/>
          </a:p>
        </p:txBody>
      </p:sp>
    </p:spTree>
    <p:extLst>
      <p:ext uri="{BB962C8B-B14F-4D97-AF65-F5344CB8AC3E}">
        <p14:creationId xmlns:p14="http://schemas.microsoft.com/office/powerpoint/2010/main" val="3308458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E20B7A-2A01-4325-9CC6-89ADF6AF7E46}" type="slidenum">
              <a:rPr lang="zh-CN" altLang="en-US" smtClean="0"/>
              <a:t>36</a:t>
            </a:fld>
            <a:endParaRPr lang="zh-CN" altLang="en-US"/>
          </a:p>
        </p:txBody>
      </p:sp>
    </p:spTree>
    <p:extLst>
      <p:ext uri="{BB962C8B-B14F-4D97-AF65-F5344CB8AC3E}">
        <p14:creationId xmlns:p14="http://schemas.microsoft.com/office/powerpoint/2010/main" val="442646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4</a:t>
            </a:fld>
            <a:endParaRPr lang="zh-CN" altLang="en-US"/>
          </a:p>
        </p:txBody>
      </p:sp>
    </p:spTree>
    <p:extLst>
      <p:ext uri="{BB962C8B-B14F-4D97-AF65-F5344CB8AC3E}">
        <p14:creationId xmlns:p14="http://schemas.microsoft.com/office/powerpoint/2010/main" val="3771311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5</a:t>
            </a:fld>
            <a:endParaRPr lang="zh-CN" altLang="en-US"/>
          </a:p>
        </p:txBody>
      </p:sp>
    </p:spTree>
    <p:extLst>
      <p:ext uri="{BB962C8B-B14F-4D97-AF65-F5344CB8AC3E}">
        <p14:creationId xmlns:p14="http://schemas.microsoft.com/office/powerpoint/2010/main" val="2844377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6</a:t>
            </a:fld>
            <a:endParaRPr lang="zh-CN" altLang="en-US"/>
          </a:p>
        </p:txBody>
      </p:sp>
    </p:spTree>
    <p:extLst>
      <p:ext uri="{BB962C8B-B14F-4D97-AF65-F5344CB8AC3E}">
        <p14:creationId xmlns:p14="http://schemas.microsoft.com/office/powerpoint/2010/main" val="3050799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2150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13</a:t>
            </a:fld>
            <a:endParaRPr lang="zh-CN" altLang="en-US"/>
          </a:p>
        </p:txBody>
      </p:sp>
    </p:spTree>
    <p:extLst>
      <p:ext uri="{BB962C8B-B14F-4D97-AF65-F5344CB8AC3E}">
        <p14:creationId xmlns:p14="http://schemas.microsoft.com/office/powerpoint/2010/main" val="2388939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15</a:t>
            </a:fld>
            <a:endParaRPr lang="zh-CN" altLang="en-US"/>
          </a:p>
        </p:txBody>
      </p:sp>
    </p:spTree>
    <p:extLst>
      <p:ext uri="{BB962C8B-B14F-4D97-AF65-F5344CB8AC3E}">
        <p14:creationId xmlns:p14="http://schemas.microsoft.com/office/powerpoint/2010/main" val="2978311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254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7.xml"/><Relationship Id="rId5" Type="http://schemas.microsoft.com/office/2007/relationships/hdphoto" Target="../media/hdphoto2.wdp"/><Relationship Id="rId4"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8.xml"/><Relationship Id="rId5" Type="http://schemas.microsoft.com/office/2007/relationships/hdphoto" Target="../media/hdphoto2.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9.xml"/><Relationship Id="rId5" Type="http://schemas.microsoft.com/office/2007/relationships/hdphoto" Target="../media/hdphoto2.wdp"/><Relationship Id="rId4" Type="http://schemas.openxmlformats.org/officeDocument/2006/relationships/image" Target="../media/image7.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0.xml"/><Relationship Id="rId5" Type="http://schemas.microsoft.com/office/2007/relationships/hdphoto" Target="../media/hdphoto2.wdp"/><Relationship Id="rId4" Type="http://schemas.openxmlformats.org/officeDocument/2006/relationships/image" Target="../media/image7.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1.xml"/><Relationship Id="rId5" Type="http://schemas.microsoft.com/office/2007/relationships/hdphoto" Target="../media/hdphoto2.wdp"/><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2.xml"/><Relationship Id="rId5" Type="http://schemas.microsoft.com/office/2007/relationships/hdphoto" Target="../media/hdphoto2.wdp"/><Relationship Id="rId4" Type="http://schemas.openxmlformats.org/officeDocument/2006/relationships/image" Target="../media/image7.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3.xml"/><Relationship Id="rId5" Type="http://schemas.microsoft.com/office/2007/relationships/hdphoto" Target="../media/hdphoto2.wdp"/><Relationship Id="rId4" Type="http://schemas.openxmlformats.org/officeDocument/2006/relationships/image" Target="../media/image7.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2.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4.xml"/><Relationship Id="rId5" Type="http://schemas.microsoft.com/office/2007/relationships/hdphoto" Target="../media/hdphoto2.wdp"/><Relationship Id="rId4" Type="http://schemas.openxmlformats.org/officeDocument/2006/relationships/image" Target="../media/image7.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4.xml"/><Relationship Id="rId4" Type="http://schemas.microsoft.com/office/2007/relationships/hdphoto" Target="../media/hdphoto2.wdp"/></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4.xml"/><Relationship Id="rId4"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5.xml"/><Relationship Id="rId5" Type="http://schemas.microsoft.com/office/2007/relationships/hdphoto" Target="../media/hdphoto2.wdp"/><Relationship Id="rId4" Type="http://schemas.openxmlformats.org/officeDocument/2006/relationships/image" Target="../media/image7.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6.xml"/><Relationship Id="rId5" Type="http://schemas.microsoft.com/office/2007/relationships/hdphoto" Target="../media/hdphoto2.wdp"/><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7.xml"/><Relationship Id="rId5" Type="http://schemas.microsoft.com/office/2007/relationships/hdphoto" Target="../media/hdphoto2.wdp"/><Relationship Id="rId4" Type="http://schemas.openxmlformats.org/officeDocument/2006/relationships/image" Target="../media/image7.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8.xml"/><Relationship Id="rId5" Type="http://schemas.microsoft.com/office/2007/relationships/hdphoto" Target="../media/hdphoto2.wdp"/><Relationship Id="rId4" Type="http://schemas.openxmlformats.org/officeDocument/2006/relationships/image" Target="../media/image7.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8.xml"/><Relationship Id="rId4" Type="http://schemas.openxmlformats.org/officeDocument/2006/relationships/image" Target="../media/image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9.xml"/><Relationship Id="rId5" Type="http://schemas.microsoft.com/office/2007/relationships/hdphoto" Target="../media/hdphoto2.wdp"/><Relationship Id="rId4" Type="http://schemas.openxmlformats.org/officeDocument/2006/relationships/image" Target="../media/image7.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0.xml"/><Relationship Id="rId5" Type="http://schemas.microsoft.com/office/2007/relationships/hdphoto" Target="../media/hdphoto2.wdp"/><Relationship Id="rId4" Type="http://schemas.openxmlformats.org/officeDocument/2006/relationships/image" Target="../media/image7.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1.xml"/><Relationship Id="rId5" Type="http://schemas.microsoft.com/office/2007/relationships/hdphoto" Target="../media/hdphoto2.wdp"/><Relationship Id="rId4" Type="http://schemas.openxmlformats.org/officeDocument/2006/relationships/image" Target="../media/image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1.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2.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2.xml"/><Relationship Id="rId5" Type="http://schemas.microsoft.com/office/2007/relationships/hdphoto" Target="../media/hdphoto2.wdp"/><Relationship Id="rId4" Type="http://schemas.openxmlformats.org/officeDocument/2006/relationships/image" Target="../media/image7.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2.xml"/><Relationship Id="rId4" Type="http://schemas.openxmlformats.org/officeDocument/2006/relationships/image" Target="../media/image2.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3.xml"/><Relationship Id="rId5" Type="http://schemas.microsoft.com/office/2007/relationships/hdphoto" Target="../media/hdphoto2.wdp"/><Relationship Id="rId4" Type="http://schemas.openxmlformats.org/officeDocument/2006/relationships/image" Target="../media/image7.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7.png"/></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3.xml"/><Relationship Id="rId4" Type="http://schemas.openxmlformats.org/officeDocument/2006/relationships/image" Target="../media/image2.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4.xml"/><Relationship Id="rId5" Type="http://schemas.microsoft.com/office/2007/relationships/hdphoto" Target="../media/hdphoto2.wdp"/><Relationship Id="rId4" Type="http://schemas.openxmlformats.org/officeDocument/2006/relationships/image" Target="../media/image7.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4.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4.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4.xml"/><Relationship Id="rId4" Type="http://schemas.openxmlformats.org/officeDocument/2006/relationships/image" Target="../media/image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5.xml"/><Relationship Id="rId5" Type="http://schemas.microsoft.com/office/2007/relationships/hdphoto" Target="../media/hdphoto2.wdp"/><Relationship Id="rId4" Type="http://schemas.openxmlformats.org/officeDocument/2006/relationships/image" Target="../media/image7.pn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5.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5.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5.xml"/><Relationship Id="rId4" Type="http://schemas.microsoft.com/office/2007/relationships/hdphoto" Target="../media/hdphoto2.wdp"/></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5.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5.xml"/><Relationship Id="rId4"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6.xml"/><Relationship Id="rId5" Type="http://schemas.microsoft.com/office/2007/relationships/hdphoto" Target="../media/hdphoto2.wdp"/><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6.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6.xml"/><Relationship Id="rId4" Type="http://schemas.microsoft.com/office/2007/relationships/hdphoto" Target="../media/hdphoto2.wdp"/></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6.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6.xml"/><Relationship Id="rId4"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7.xml"/><Relationship Id="rId5" Type="http://schemas.microsoft.com/office/2007/relationships/hdphoto" Target="../media/hdphoto2.wdp"/><Relationship Id="rId4" Type="http://schemas.openxmlformats.org/officeDocument/2006/relationships/image" Target="../media/image7.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7.xml"/><Relationship Id="rId4" Type="http://schemas.microsoft.com/office/2007/relationships/hdphoto" Target="../media/hdphoto2.wdp"/></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7.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7.xml"/><Relationship Id="rId4" Type="http://schemas.openxmlformats.org/officeDocument/2006/relationships/image" Target="../media/image2.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8.xml"/><Relationship Id="rId5" Type="http://schemas.microsoft.com/office/2007/relationships/hdphoto" Target="../media/hdphoto2.wdp"/><Relationship Id="rId4" Type="http://schemas.openxmlformats.org/officeDocument/2006/relationships/image" Target="../media/image7.pn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8.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8.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8.xml"/><Relationship Id="rId4" Type="http://schemas.microsoft.com/office/2007/relationships/hdphoto" Target="../media/hdphoto2.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8.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8.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8.xml"/><Relationship Id="rId4" Type="http://schemas.openxmlformats.org/officeDocument/2006/relationships/image" Target="../media/image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9.xml"/><Relationship Id="rId5" Type="http://schemas.microsoft.com/office/2007/relationships/hdphoto" Target="../media/hdphoto2.wdp"/><Relationship Id="rId4" Type="http://schemas.openxmlformats.org/officeDocument/2006/relationships/image" Target="../media/image7.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9.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9.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9.xml"/><Relationship Id="rId4" Type="http://schemas.microsoft.com/office/2007/relationships/hdphoto" Target="../media/hdphoto2.wdp"/></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9.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0.xml"/><Relationship Id="rId5" Type="http://schemas.microsoft.com/office/2007/relationships/hdphoto" Target="../media/hdphoto2.wdp"/><Relationship Id="rId4" Type="http://schemas.openxmlformats.org/officeDocument/2006/relationships/image" Target="../media/image7.pn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0.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0.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0.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0.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1.xml"/><Relationship Id="rId5" Type="http://schemas.microsoft.com/office/2007/relationships/hdphoto" Target="../media/hdphoto2.wdp"/><Relationship Id="rId4" Type="http://schemas.openxmlformats.org/officeDocument/2006/relationships/image" Target="../media/image7.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1.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1.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1.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1.xml"/><Relationship Id="rId4"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2.xml"/><Relationship Id="rId5" Type="http://schemas.microsoft.com/office/2007/relationships/hdphoto" Target="../media/hdphoto2.wdp"/><Relationship Id="rId4" Type="http://schemas.openxmlformats.org/officeDocument/2006/relationships/image" Target="../media/image7.png"/></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2.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2.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2.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2.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2.xml"/><Relationship Id="rId4" Type="http://schemas.openxmlformats.org/officeDocument/2006/relationships/image" Target="../media/image2.pn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3.xml"/><Relationship Id="rId5" Type="http://schemas.microsoft.com/office/2007/relationships/hdphoto" Target="../media/hdphoto2.wdp"/><Relationship Id="rId4" Type="http://schemas.openxmlformats.org/officeDocument/2006/relationships/image" Target="../media/image7.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7.png"/></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3.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3.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3.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3.xml"/><Relationship Id="rId4" Type="http://schemas.openxmlformats.org/officeDocument/2006/relationships/image" Target="../media/image2.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4.xml"/><Relationship Id="rId5" Type="http://schemas.microsoft.com/office/2007/relationships/hdphoto" Target="../media/hdphoto2.wdp"/><Relationship Id="rId4" Type="http://schemas.openxmlformats.org/officeDocument/2006/relationships/image" Target="../media/image7.png"/></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4.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4.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4.xml"/></Relationships>
</file>

<file path=ppt/slideLayouts/_rels/slideLayout5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4.xml"/><Relationship Id="rId4" Type="http://schemas.openxmlformats.org/officeDocument/2006/relationships/image" Target="../media/image2.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5.xml"/><Relationship Id="rId5" Type="http://schemas.microsoft.com/office/2007/relationships/hdphoto" Target="../media/hdphoto2.wdp"/><Relationship Id="rId4" Type="http://schemas.openxmlformats.org/officeDocument/2006/relationships/image" Target="../media/image7.png"/></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5.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5.xml"/><Relationship Id="rId4" Type="http://schemas.microsoft.com/office/2007/relationships/hdphoto" Target="../media/hdphoto2.wdp"/></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5.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5.xml"/><Relationship Id="rId4" Type="http://schemas.openxmlformats.org/officeDocument/2006/relationships/image" Target="../media/image2.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5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6.xml"/><Relationship Id="rId5" Type="http://schemas.microsoft.com/office/2007/relationships/hdphoto" Target="../media/hdphoto2.wdp"/><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6.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6.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6.xml"/><Relationship Id="rId4" Type="http://schemas.microsoft.com/office/2007/relationships/hdphoto" Target="../media/hdphoto2.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6.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6.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6.xml"/><Relationship Id="rId4" Type="http://schemas.openxmlformats.org/officeDocument/2006/relationships/image" Target="../media/image2.png"/></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7.xml"/><Relationship Id="rId5" Type="http://schemas.microsoft.com/office/2007/relationships/hdphoto" Target="../media/hdphoto2.wdp"/><Relationship Id="rId4" Type="http://schemas.openxmlformats.org/officeDocument/2006/relationships/image" Target="../media/image7.png"/></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7.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7.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7.xml"/></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7.xml"/><Relationship Id="rId4" Type="http://schemas.openxmlformats.org/officeDocument/2006/relationships/image" Target="../media/image2.png"/></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8.xml"/><Relationship Id="rId5" Type="http://schemas.microsoft.com/office/2007/relationships/hdphoto" Target="../media/hdphoto2.wdp"/><Relationship Id="rId4" Type="http://schemas.openxmlformats.org/officeDocument/2006/relationships/image" Target="../media/image7.png"/></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8.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8.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8.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8.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8.xml"/><Relationship Id="rId4" Type="http://schemas.openxmlformats.org/officeDocument/2006/relationships/image" Target="../media/image2.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9.xml"/><Relationship Id="rId5" Type="http://schemas.microsoft.com/office/2007/relationships/hdphoto" Target="../media/hdphoto2.wdp"/><Relationship Id="rId4" Type="http://schemas.openxmlformats.org/officeDocument/2006/relationships/image" Target="../media/image7.png"/></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9.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9.xml"/></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9.xml"/><Relationship Id="rId4" Type="http://schemas.microsoft.com/office/2007/relationships/hdphoto" Target="../media/hdphoto2.wdp"/></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9.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9.xml"/></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9.xml"/><Relationship Id="rId4" Type="http://schemas.openxmlformats.org/officeDocument/2006/relationships/image" Target="../media/image2.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0.xml"/><Relationship Id="rId5" Type="http://schemas.microsoft.com/office/2007/relationships/hdphoto" Target="../media/hdphoto2.wdp"/><Relationship Id="rId4" Type="http://schemas.openxmlformats.org/officeDocument/2006/relationships/image" Target="../media/image7.pn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0.xml"/></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0.xml"/></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0.xml"/><Relationship Id="rId4" Type="http://schemas.microsoft.com/office/2007/relationships/hdphoto" Target="../media/hdphoto2.wdp"/></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0.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0.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0.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0.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1.xml"/><Relationship Id="rId5" Type="http://schemas.microsoft.com/office/2007/relationships/hdphoto" Target="../media/hdphoto2.wdp"/><Relationship Id="rId4" Type="http://schemas.openxmlformats.org/officeDocument/2006/relationships/image" Target="../media/image7.png"/></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1.xml"/></Relationships>
</file>

<file path=ppt/slideLayouts/_rels/slideLayout6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1.xml"/><Relationship Id="rId4" Type="http://schemas.microsoft.com/office/2007/relationships/hdphoto" Target="../media/hdphoto2.wdp"/></Relationships>
</file>

<file path=ppt/slideLayouts/_rels/slideLayout6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1.xml"/></Relationships>
</file>

<file path=ppt/slideLayouts/_rels/slideLayout6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1.xml"/></Relationships>
</file>

<file path=ppt/slideLayouts/_rels/slideLayout6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1.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1.xml"/><Relationship Id="rId4" Type="http://schemas.openxmlformats.org/officeDocument/2006/relationships/image" Target="../media/image2.png"/></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2.xml"/></Relationships>
</file>

<file path=ppt/slideLayouts/_rels/slideLayout7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2.xml"/><Relationship Id="rId5" Type="http://schemas.microsoft.com/office/2007/relationships/hdphoto" Target="../media/hdphoto2.wdp"/><Relationship Id="rId4" Type="http://schemas.openxmlformats.org/officeDocument/2006/relationships/image" Target="../media/image7.png"/></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2.xml"/></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2.xml"/></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2.xml"/></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2.xml"/><Relationship Id="rId4" Type="http://schemas.microsoft.com/office/2007/relationships/hdphoto" Target="../media/hdphoto2.wdp"/></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2.xml"/></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2.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2.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2.xml"/></Relationships>
</file>

<file path=ppt/slideLayouts/_rels/slideLayout7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2.xml"/><Relationship Id="rId4" Type="http://schemas.openxmlformats.org/officeDocument/2006/relationships/image" Target="../media/image2.png"/></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3.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3.xml"/><Relationship Id="rId5" Type="http://schemas.microsoft.com/office/2007/relationships/hdphoto" Target="../media/hdphoto2.wdp"/><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 Id="rId5" Type="http://schemas.microsoft.com/office/2007/relationships/hdphoto" Target="../media/hdphoto2.wdp"/><Relationship Id="rId4" Type="http://schemas.openxmlformats.org/officeDocument/2006/relationships/image" Target="../media/image7.png"/></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3.xml"/></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3.xml"/></Relationships>
</file>

<file path=ppt/slideLayouts/_rels/slideLayout7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3.xml"/></Relationships>
</file>

<file path=ppt/slideLayouts/_rels/slideLayout7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3.xml"/><Relationship Id="rId4" Type="http://schemas.microsoft.com/office/2007/relationships/hdphoto" Target="../media/hdphoto2.wdp"/></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3.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3.xml"/></Relationships>
</file>

<file path=ppt/slideLayouts/_rels/slideLayout7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3.xml"/></Relationships>
</file>

<file path=ppt/slideLayouts/_rels/slideLayout7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3.xml"/></Relationships>
</file>

<file path=ppt/slideLayouts/_rels/slideLayout7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3.xml"/><Relationship Id="rId4" Type="http://schemas.openxmlformats.org/officeDocument/2006/relationships/image" Target="../media/image2.png"/></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4.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4.xml"/><Relationship Id="rId5" Type="http://schemas.microsoft.com/office/2007/relationships/hdphoto" Target="../media/hdphoto2.wdp"/><Relationship Id="rId4" Type="http://schemas.openxmlformats.org/officeDocument/2006/relationships/image" Target="../media/image7.png"/></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4.xml"/></Relationships>
</file>

<file path=ppt/slideLayouts/_rels/slideLayout7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4.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4.xml"/><Relationship Id="rId4" Type="http://schemas.microsoft.com/office/2007/relationships/hdphoto" Target="../media/hdphoto2.wdp"/></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4.xml"/></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4.xml"/></Relationships>
</file>

<file path=ppt/slideLayouts/_rels/slideLayout7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4.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4.xml"/></Relationships>
</file>

<file path=ppt/slideLayouts/_rels/slideLayout7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4.xml"/></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4.xml"/><Relationship Id="rId4" Type="http://schemas.openxmlformats.org/officeDocument/2006/relationships/image" Target="../media/image2.png"/></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5.xml"/></Relationships>
</file>

<file path=ppt/slideLayouts/_rels/slideLayout7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5.xml"/><Relationship Id="rId5" Type="http://schemas.microsoft.com/office/2007/relationships/hdphoto" Target="../media/hdphoto2.wdp"/><Relationship Id="rId4" Type="http://schemas.openxmlformats.org/officeDocument/2006/relationships/image" Target="../media/image7.png"/></Relationships>
</file>

<file path=ppt/slideLayouts/_rels/slideLayout7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5.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5.xml"/></Relationships>
</file>

<file path=ppt/slideLayouts/_rels/slideLayout7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5.xml"/></Relationships>
</file>

<file path=ppt/slideLayouts/_rels/slideLayout7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5.xml"/><Relationship Id="rId4" Type="http://schemas.microsoft.com/office/2007/relationships/hdphoto" Target="../media/hdphoto2.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5.xml"/></Relationships>
</file>

<file path=ppt/slideLayouts/_rels/slideLayout7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5.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5.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5.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5.xml"/></Relationships>
</file>

<file path=ppt/slideLayouts/_rels/slideLayout7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5.xml"/><Relationship Id="rId4" Type="http://schemas.openxmlformats.org/officeDocument/2006/relationships/image" Target="../media/image2.png"/></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6.xml"/></Relationships>
</file>

<file path=ppt/slideLayouts/_rels/slideLayout7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6.xml"/><Relationship Id="rId5" Type="http://schemas.microsoft.com/office/2007/relationships/hdphoto" Target="../media/hdphoto2.wdp"/><Relationship Id="rId4" Type="http://schemas.openxmlformats.org/officeDocument/2006/relationships/image" Target="../media/image7.png"/></Relationships>
</file>

<file path=ppt/slideLayouts/_rels/slideLayout7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6.xml"/></Relationships>
</file>

<file path=ppt/slideLayouts/_rels/slideLayout7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6.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6.xml"/></Relationships>
</file>

<file path=ppt/slideLayouts/_rels/slideLayout7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6.xml"/><Relationship Id="rId4" Type="http://schemas.microsoft.com/office/2007/relationships/hdphoto" Target="../media/hdphoto2.wdp"/></Relationships>
</file>

<file path=ppt/slideLayouts/_rels/slideLayout7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6.xml"/></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6.xml"/></Relationships>
</file>

<file path=ppt/slideLayouts/_rels/slideLayout7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7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6.xml"/></Relationships>
</file>

<file path=ppt/slideLayouts/_rels/slideLayout7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6.xml"/></Relationships>
</file>

<file path=ppt/slideLayouts/_rels/slideLayout7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6.xml"/><Relationship Id="rId4" Type="http://schemas.openxmlformats.org/officeDocument/2006/relationships/image" Target="../media/image2.png"/></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7.xml"/></Relationships>
</file>

<file path=ppt/slideLayouts/_rels/slideLayout7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7.xml"/><Relationship Id="rId5" Type="http://schemas.microsoft.com/office/2007/relationships/hdphoto" Target="../media/hdphoto2.wdp"/><Relationship Id="rId4" Type="http://schemas.openxmlformats.org/officeDocument/2006/relationships/image" Target="../media/image7.png"/></Relationships>
</file>

<file path=ppt/slideLayouts/_rels/slideLayout7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7.xml"/></Relationships>
</file>

<file path=ppt/slideLayouts/_rels/slideLayout7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7.xml"/></Relationships>
</file>

<file path=ppt/slideLayouts/_rels/slideLayout7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7.xml"/></Relationships>
</file>

<file path=ppt/slideLayouts/_rels/slideLayout7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7.xml"/><Relationship Id="rId4" Type="http://schemas.microsoft.com/office/2007/relationships/hdphoto" Target="../media/hdphoto2.wdp"/></Relationships>
</file>

<file path=ppt/slideLayouts/_rels/slideLayout7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7.xml"/></Relationships>
</file>

<file path=ppt/slideLayouts/_rels/slideLayout7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7.xml"/></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7.xml"/></Relationships>
</file>

<file path=ppt/slideLayouts/_rels/slideLayout7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7.xml"/></Relationships>
</file>

<file path=ppt/slideLayouts/_rels/slideLayout7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7.xml"/></Relationships>
</file>

<file path=ppt/slideLayouts/_rels/slideLayout7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7.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8.xml"/></Relationships>
</file>

<file path=ppt/slideLayouts/_rels/slideLayout8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8.xml"/><Relationship Id="rId5" Type="http://schemas.microsoft.com/office/2007/relationships/hdphoto" Target="../media/hdphoto2.wdp"/><Relationship Id="rId4" Type="http://schemas.openxmlformats.org/officeDocument/2006/relationships/image" Target="../media/image7.png"/></Relationships>
</file>

<file path=ppt/slideLayouts/_rels/slideLayout8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8.xml"/></Relationships>
</file>

<file path=ppt/slideLayouts/_rels/slideLayout8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8.xml"/></Relationships>
</file>

<file path=ppt/slideLayouts/_rels/slideLayout8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8.xml"/><Relationship Id="rId4" Type="http://schemas.microsoft.com/office/2007/relationships/hdphoto" Target="../media/hdphoto2.wdp"/></Relationships>
</file>

<file path=ppt/slideLayouts/_rels/slideLayout8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8.xml"/></Relationships>
</file>

<file path=ppt/slideLayouts/_rels/slideLayout8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8.xml"/></Relationships>
</file>

<file path=ppt/slideLayouts/_rels/slideLayout8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8.xml"/></Relationships>
</file>

<file path=ppt/slideLayouts/_rels/slideLayout8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8.xml"/></Relationships>
</file>

<file path=ppt/slideLayouts/_rels/slideLayout8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8.xml"/></Relationships>
</file>

<file path=ppt/slideLayouts/_rels/slideLayout8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8.xml"/><Relationship Id="rId4" Type="http://schemas.openxmlformats.org/officeDocument/2006/relationships/image" Target="../media/image2.png"/></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8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9.xml"/><Relationship Id="rId5" Type="http://schemas.microsoft.com/office/2007/relationships/hdphoto" Target="../media/hdphoto2.wdp"/><Relationship Id="rId4" Type="http://schemas.openxmlformats.org/officeDocument/2006/relationships/image" Target="../media/image7.png"/></Relationships>
</file>

<file path=ppt/slideLayouts/_rels/slideLayout8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9.xml"/></Relationships>
</file>

<file path=ppt/slideLayouts/_rels/slideLayout8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9.xml"/></Relationships>
</file>

<file path=ppt/slideLayouts/_rels/slideLayout8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9.xml"/></Relationships>
</file>

<file path=ppt/slideLayouts/_rels/slideLayout8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9.xml"/><Relationship Id="rId4" Type="http://schemas.microsoft.com/office/2007/relationships/hdphoto" Target="../media/hdphoto2.wdp"/></Relationships>
</file>

<file path=ppt/slideLayouts/_rels/slideLayout8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9.xml"/></Relationships>
</file>

<file path=ppt/slideLayouts/_rels/slideLayout8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9.xml"/></Relationships>
</file>

<file path=ppt/slideLayouts/_rels/slideLayout8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9.xml"/></Relationships>
</file>

<file path=ppt/slideLayouts/_rels/slideLayout8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9.xml"/></Relationships>
</file>

<file path=ppt/slideLayouts/_rels/slideLayout8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9.xml"/><Relationship Id="rId4" Type="http://schemas.openxmlformats.org/officeDocument/2006/relationships/image" Target="../media/image2.png"/></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8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0.xml"/></Relationships>
</file>

<file path=ppt/slideLayouts/_rels/slideLayout8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0.xml"/><Relationship Id="rId5" Type="http://schemas.microsoft.com/office/2007/relationships/hdphoto" Target="../media/hdphoto2.wdp"/><Relationship Id="rId4" Type="http://schemas.openxmlformats.org/officeDocument/2006/relationships/image" Target="../media/image7.png"/></Relationships>
</file>

<file path=ppt/slideLayouts/_rels/slideLayout8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5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0.xml"/></Relationships>
</file>

<file path=ppt/slideLayouts/_rels/slideLayout8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0.xml"/></Relationships>
</file>

<file path=ppt/slideLayouts/_rels/slideLayout8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50.xml"/></Relationships>
</file>

<file path=ppt/slideLayouts/_rels/slideLayout8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50.xml"/><Relationship Id="rId4" Type="http://schemas.microsoft.com/office/2007/relationships/hdphoto" Target="../media/hdphoto2.wdp"/></Relationships>
</file>

<file path=ppt/slideLayouts/_rels/slideLayout8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0.xml"/></Relationships>
</file>

<file path=ppt/slideLayouts/_rels/slideLayout8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0.xml"/></Relationships>
</file>

<file path=ppt/slideLayouts/_rels/slideLayout8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50.xml"/></Relationships>
</file>

<file path=ppt/slideLayouts/_rels/slideLayout8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0.xml"/></Relationships>
</file>

<file path=ppt/slideLayouts/_rels/slideLayout8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50.xml"/><Relationship Id="rId4" Type="http://schemas.openxmlformats.org/officeDocument/2006/relationships/image" Target="../media/image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8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1.xml"/></Relationships>
</file>

<file path=ppt/slideLayouts/_rels/slideLayout8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1.xml"/></Relationships>
</file>

<file path=ppt/slideLayouts/_rels/slideLayout8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1.xml"/><Relationship Id="rId5" Type="http://schemas.microsoft.com/office/2007/relationships/hdphoto" Target="../media/hdphoto2.wdp"/><Relationship Id="rId4" Type="http://schemas.openxmlformats.org/officeDocument/2006/relationships/image" Target="../media/image7.png"/></Relationships>
</file>

<file path=ppt/slideLayouts/_rels/slideLayout8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1.xml"/></Relationships>
</file>

<file path=ppt/slideLayouts/_rels/slideLayout8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5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1.xml"/></Relationships>
</file>

<file path=ppt/slideLayouts/_rels/slideLayout8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51.xml"/></Relationships>
</file>

<file path=ppt/slideLayouts/_rels/slideLayout8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51.xml"/><Relationship Id="rId4" Type="http://schemas.microsoft.com/office/2007/relationships/hdphoto" Target="../media/hdphoto2.wdp"/></Relationships>
</file>

<file path=ppt/slideLayouts/_rels/slideLayout8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1.xml"/></Relationships>
</file>

<file path=ppt/slideLayouts/_rels/slideLayout8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1.xml"/></Relationships>
</file>

<file path=ppt/slideLayouts/_rels/slideLayout8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51.xml"/></Relationships>
</file>

<file path=ppt/slideLayouts/_rels/slideLayout8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1.xml"/></Relationships>
</file>

<file path=ppt/slideLayouts/_rels/slideLayout8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1.xml"/></Relationships>
</file>

<file path=ppt/slideLayouts/_rels/slideLayout8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51.xml"/><Relationship Id="rId4" Type="http://schemas.openxmlformats.org/officeDocument/2006/relationships/image" Target="../media/image2.png"/></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8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2.xml"/></Relationships>
</file>

<file path=ppt/slideLayouts/_rels/slideLayout8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2.xml"/></Relationships>
</file>

<file path=ppt/slideLayouts/_rels/slideLayout8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2.xml"/><Relationship Id="rId5" Type="http://schemas.microsoft.com/office/2007/relationships/hdphoto" Target="../media/hdphoto2.wdp"/><Relationship Id="rId4" Type="http://schemas.openxmlformats.org/officeDocument/2006/relationships/image" Target="../media/image7.png"/></Relationships>
</file>

<file path=ppt/slideLayouts/_rels/slideLayout8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2.xml"/></Relationships>
</file>

<file path=ppt/slideLayouts/_rels/slideLayout8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5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2.xml"/></Relationships>
</file>

<file path=ppt/slideLayouts/_rels/slideLayout8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2.xml"/></Relationships>
</file>

<file path=ppt/slideLayouts/_rels/slideLayout8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52.xml"/></Relationships>
</file>

<file path=ppt/slideLayouts/_rels/slideLayout8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52.xml"/><Relationship Id="rId4" Type="http://schemas.microsoft.com/office/2007/relationships/hdphoto" Target="../media/hdphoto2.wdp"/></Relationships>
</file>

<file path=ppt/slideLayouts/_rels/slideLayout8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2.xml"/></Relationships>
</file>

<file path=ppt/slideLayouts/_rels/slideLayout8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52.xml"/></Relationships>
</file>

<file path=ppt/slideLayouts/_rels/slideLayout8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2.xml"/></Relationships>
</file>

<file path=ppt/slideLayouts/_rels/slideLayout8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2.xml"/></Relationships>
</file>

<file path=ppt/slideLayouts/_rels/slideLayout8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52.xml"/><Relationship Id="rId4" Type="http://schemas.openxmlformats.org/officeDocument/2006/relationships/image" Target="../media/image2.png"/></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CFAF2F66-8E5D-473C-98CC-7F8CD65081B1}" type="datetimeFigureOut">
              <a:rPr lang="zh-CN" altLang="en-US" smtClean="0"/>
              <a:t>2026/1/15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2D856AE-FF00-4E15-894F-CFB3477C1F33}"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theme" Target="../theme/theme10.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image" Target="../media/image1.png"/><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theme" Target="../theme/theme11.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image" Target="../media/image1.png"/><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theme" Target="../theme/theme12.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image" Target="../media/image1.png"/><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theme" Target="../theme/theme13.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10" Type="http://schemas.openxmlformats.org/officeDocument/2006/relationships/slideLayout" Target="../slideLayouts/slideLayout214.xml"/><Relationship Id="rId19" Type="http://schemas.openxmlformats.org/officeDocument/2006/relationships/image" Target="../media/image1.png"/><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theme" Target="../theme/theme1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19" Type="http://schemas.openxmlformats.org/officeDocument/2006/relationships/image" Target="../media/image1.png"/><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theme" Target="../theme/theme15.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10" Type="http://schemas.openxmlformats.org/officeDocument/2006/relationships/slideLayout" Target="../slideLayouts/slideLayout248.xml"/><Relationship Id="rId19" Type="http://schemas.openxmlformats.org/officeDocument/2006/relationships/image" Target="../media/image1.png"/><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theme" Target="../theme/theme16.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10" Type="http://schemas.openxmlformats.org/officeDocument/2006/relationships/slideLayout" Target="../slideLayouts/slideLayout265.xml"/><Relationship Id="rId19" Type="http://schemas.openxmlformats.org/officeDocument/2006/relationships/image" Target="../media/image1.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theme" Target="../theme/theme17.xml"/><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image" Target="../media/image1.png"/><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theme" Target="../theme/theme18.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10" Type="http://schemas.openxmlformats.org/officeDocument/2006/relationships/slideLayout" Target="../slideLayouts/slideLayout299.xml"/><Relationship Id="rId19" Type="http://schemas.openxmlformats.org/officeDocument/2006/relationships/image" Target="../media/image1.png"/><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theme" Target="../theme/theme19.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10" Type="http://schemas.openxmlformats.org/officeDocument/2006/relationships/slideLayout" Target="../slideLayouts/slideLayout316.xml"/><Relationship Id="rId19" Type="http://schemas.openxmlformats.org/officeDocument/2006/relationships/image" Target="../media/image1.png"/><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theme" Target="../theme/theme20.xml"/><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10" Type="http://schemas.openxmlformats.org/officeDocument/2006/relationships/slideLayout" Target="../slideLayouts/slideLayout333.xml"/><Relationship Id="rId19" Type="http://schemas.openxmlformats.org/officeDocument/2006/relationships/image" Target="../media/image1.png"/><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48.xml"/><Relationship Id="rId13" Type="http://schemas.openxmlformats.org/officeDocument/2006/relationships/slideLayout" Target="../slideLayouts/slideLayout353.xml"/><Relationship Id="rId18" Type="http://schemas.openxmlformats.org/officeDocument/2006/relationships/theme" Target="../theme/theme21.xml"/><Relationship Id="rId3" Type="http://schemas.openxmlformats.org/officeDocument/2006/relationships/slideLayout" Target="../slideLayouts/slideLayout343.xml"/><Relationship Id="rId7" Type="http://schemas.openxmlformats.org/officeDocument/2006/relationships/slideLayout" Target="../slideLayouts/slideLayout347.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5" Type="http://schemas.openxmlformats.org/officeDocument/2006/relationships/slideLayout" Target="../slideLayouts/slideLayout345.xml"/><Relationship Id="rId15" Type="http://schemas.openxmlformats.org/officeDocument/2006/relationships/slideLayout" Target="../slideLayouts/slideLayout355.xml"/><Relationship Id="rId10" Type="http://schemas.openxmlformats.org/officeDocument/2006/relationships/slideLayout" Target="../slideLayouts/slideLayout350.xml"/><Relationship Id="rId19" Type="http://schemas.openxmlformats.org/officeDocument/2006/relationships/image" Target="../media/image1.png"/><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theme" Target="../theme/theme22.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image" Target="../media/image1.png"/><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theme" Target="../theme/theme23.xml"/><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 Type="http://schemas.openxmlformats.org/officeDocument/2006/relationships/slideLayout" Target="../slideLayouts/slideLayout376.xml"/><Relationship Id="rId16" Type="http://schemas.openxmlformats.org/officeDocument/2006/relationships/slideLayout" Target="../slideLayouts/slideLayout390.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10" Type="http://schemas.openxmlformats.org/officeDocument/2006/relationships/slideLayout" Target="../slideLayouts/slideLayout384.xml"/><Relationship Id="rId19" Type="http://schemas.openxmlformats.org/officeDocument/2006/relationships/image" Target="../media/image1.png"/><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99.xml"/><Relationship Id="rId13" Type="http://schemas.openxmlformats.org/officeDocument/2006/relationships/slideLayout" Target="../slideLayouts/slideLayout404.xml"/><Relationship Id="rId18" Type="http://schemas.openxmlformats.org/officeDocument/2006/relationships/theme" Target="../theme/theme24.xml"/><Relationship Id="rId3" Type="http://schemas.openxmlformats.org/officeDocument/2006/relationships/slideLayout" Target="../slideLayouts/slideLayout394.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17" Type="http://schemas.openxmlformats.org/officeDocument/2006/relationships/slideLayout" Target="../slideLayouts/slideLayout408.xml"/><Relationship Id="rId2" Type="http://schemas.openxmlformats.org/officeDocument/2006/relationships/slideLayout" Target="../slideLayouts/slideLayout393.xml"/><Relationship Id="rId16" Type="http://schemas.openxmlformats.org/officeDocument/2006/relationships/slideLayout" Target="../slideLayouts/slideLayout407.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5" Type="http://schemas.openxmlformats.org/officeDocument/2006/relationships/slideLayout" Target="../slideLayouts/slideLayout396.xml"/><Relationship Id="rId15" Type="http://schemas.openxmlformats.org/officeDocument/2006/relationships/slideLayout" Target="../slideLayouts/slideLayout406.xml"/><Relationship Id="rId10" Type="http://schemas.openxmlformats.org/officeDocument/2006/relationships/slideLayout" Target="../slideLayouts/slideLayout401.xml"/><Relationship Id="rId19" Type="http://schemas.openxmlformats.org/officeDocument/2006/relationships/image" Target="../media/image1.png"/><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slideLayout" Target="../slideLayouts/slideLayout40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416.xml"/><Relationship Id="rId13" Type="http://schemas.openxmlformats.org/officeDocument/2006/relationships/slideLayout" Target="../slideLayouts/slideLayout421.xml"/><Relationship Id="rId18" Type="http://schemas.openxmlformats.org/officeDocument/2006/relationships/theme" Target="../theme/theme25.xml"/><Relationship Id="rId3" Type="http://schemas.openxmlformats.org/officeDocument/2006/relationships/slideLayout" Target="../slideLayouts/slideLayout411.xml"/><Relationship Id="rId7" Type="http://schemas.openxmlformats.org/officeDocument/2006/relationships/slideLayout" Target="../slideLayouts/slideLayout415.xml"/><Relationship Id="rId12" Type="http://schemas.openxmlformats.org/officeDocument/2006/relationships/slideLayout" Target="../slideLayouts/slideLayout420.xml"/><Relationship Id="rId17" Type="http://schemas.openxmlformats.org/officeDocument/2006/relationships/slideLayout" Target="../slideLayouts/slideLayout425.xml"/><Relationship Id="rId2" Type="http://schemas.openxmlformats.org/officeDocument/2006/relationships/slideLayout" Target="../slideLayouts/slideLayout410.xml"/><Relationship Id="rId16" Type="http://schemas.openxmlformats.org/officeDocument/2006/relationships/slideLayout" Target="../slideLayouts/slideLayout424.xml"/><Relationship Id="rId1" Type="http://schemas.openxmlformats.org/officeDocument/2006/relationships/slideLayout" Target="../slideLayouts/slideLayout409.xml"/><Relationship Id="rId6" Type="http://schemas.openxmlformats.org/officeDocument/2006/relationships/slideLayout" Target="../slideLayouts/slideLayout414.xml"/><Relationship Id="rId11" Type="http://schemas.openxmlformats.org/officeDocument/2006/relationships/slideLayout" Target="../slideLayouts/slideLayout419.xml"/><Relationship Id="rId5" Type="http://schemas.openxmlformats.org/officeDocument/2006/relationships/slideLayout" Target="../slideLayouts/slideLayout413.xml"/><Relationship Id="rId15" Type="http://schemas.openxmlformats.org/officeDocument/2006/relationships/slideLayout" Target="../slideLayouts/slideLayout423.xml"/><Relationship Id="rId10" Type="http://schemas.openxmlformats.org/officeDocument/2006/relationships/slideLayout" Target="../slideLayouts/slideLayout418.xml"/><Relationship Id="rId19" Type="http://schemas.openxmlformats.org/officeDocument/2006/relationships/image" Target="../media/image1.png"/><Relationship Id="rId4" Type="http://schemas.openxmlformats.org/officeDocument/2006/relationships/slideLayout" Target="../slideLayouts/slideLayout412.xml"/><Relationship Id="rId9" Type="http://schemas.openxmlformats.org/officeDocument/2006/relationships/slideLayout" Target="../slideLayouts/slideLayout417.xml"/><Relationship Id="rId14" Type="http://schemas.openxmlformats.org/officeDocument/2006/relationships/slideLayout" Target="../slideLayouts/slideLayout42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slideLayout" Target="../slideLayouts/slideLayout438.xml"/><Relationship Id="rId18" Type="http://schemas.openxmlformats.org/officeDocument/2006/relationships/theme" Target="../theme/theme26.xml"/><Relationship Id="rId3" Type="http://schemas.openxmlformats.org/officeDocument/2006/relationships/slideLayout" Target="../slideLayouts/slideLayout428.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 Type="http://schemas.openxmlformats.org/officeDocument/2006/relationships/slideLayout" Target="../slideLayouts/slideLayout427.xml"/><Relationship Id="rId16" Type="http://schemas.openxmlformats.org/officeDocument/2006/relationships/slideLayout" Target="../slideLayouts/slideLayout441.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10" Type="http://schemas.openxmlformats.org/officeDocument/2006/relationships/slideLayout" Target="../slideLayouts/slideLayout435.xml"/><Relationship Id="rId19" Type="http://schemas.openxmlformats.org/officeDocument/2006/relationships/image" Target="../media/image1.png"/><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slideLayout" Target="../slideLayouts/slideLayout455.xml"/><Relationship Id="rId18" Type="http://schemas.openxmlformats.org/officeDocument/2006/relationships/theme" Target="../theme/theme27.xml"/><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slideLayout" Target="../slideLayouts/slideLayout454.xml"/><Relationship Id="rId17" Type="http://schemas.openxmlformats.org/officeDocument/2006/relationships/slideLayout" Target="../slideLayouts/slideLayout459.xml"/><Relationship Id="rId2" Type="http://schemas.openxmlformats.org/officeDocument/2006/relationships/slideLayout" Target="../slideLayouts/slideLayout444.xml"/><Relationship Id="rId16" Type="http://schemas.openxmlformats.org/officeDocument/2006/relationships/slideLayout" Target="../slideLayouts/slideLayout458.xml"/><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5" Type="http://schemas.openxmlformats.org/officeDocument/2006/relationships/slideLayout" Target="../slideLayouts/slideLayout457.xml"/><Relationship Id="rId10" Type="http://schemas.openxmlformats.org/officeDocument/2006/relationships/slideLayout" Target="../slideLayouts/slideLayout452.xml"/><Relationship Id="rId19" Type="http://schemas.openxmlformats.org/officeDocument/2006/relationships/image" Target="../media/image1.png"/><Relationship Id="rId4" Type="http://schemas.openxmlformats.org/officeDocument/2006/relationships/slideLayout" Target="../slideLayouts/slideLayout446.xml"/><Relationship Id="rId9" Type="http://schemas.openxmlformats.org/officeDocument/2006/relationships/slideLayout" Target="../slideLayouts/slideLayout451.xml"/><Relationship Id="rId14" Type="http://schemas.openxmlformats.org/officeDocument/2006/relationships/slideLayout" Target="../slideLayouts/slideLayout45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67.xml"/><Relationship Id="rId13" Type="http://schemas.openxmlformats.org/officeDocument/2006/relationships/slideLayout" Target="../slideLayouts/slideLayout472.xml"/><Relationship Id="rId18" Type="http://schemas.openxmlformats.org/officeDocument/2006/relationships/theme" Target="../theme/theme28.xml"/><Relationship Id="rId3" Type="http://schemas.openxmlformats.org/officeDocument/2006/relationships/slideLayout" Target="../slideLayouts/slideLayout462.xml"/><Relationship Id="rId7" Type="http://schemas.openxmlformats.org/officeDocument/2006/relationships/slideLayout" Target="../slideLayouts/slideLayout466.xml"/><Relationship Id="rId12" Type="http://schemas.openxmlformats.org/officeDocument/2006/relationships/slideLayout" Target="../slideLayouts/slideLayout471.xml"/><Relationship Id="rId17" Type="http://schemas.openxmlformats.org/officeDocument/2006/relationships/slideLayout" Target="../slideLayouts/slideLayout476.xml"/><Relationship Id="rId2" Type="http://schemas.openxmlformats.org/officeDocument/2006/relationships/slideLayout" Target="../slideLayouts/slideLayout461.xml"/><Relationship Id="rId16" Type="http://schemas.openxmlformats.org/officeDocument/2006/relationships/slideLayout" Target="../slideLayouts/slideLayout475.xml"/><Relationship Id="rId1" Type="http://schemas.openxmlformats.org/officeDocument/2006/relationships/slideLayout" Target="../slideLayouts/slideLayout460.xml"/><Relationship Id="rId6" Type="http://schemas.openxmlformats.org/officeDocument/2006/relationships/slideLayout" Target="../slideLayouts/slideLayout465.xml"/><Relationship Id="rId11" Type="http://schemas.openxmlformats.org/officeDocument/2006/relationships/slideLayout" Target="../slideLayouts/slideLayout470.xml"/><Relationship Id="rId5" Type="http://schemas.openxmlformats.org/officeDocument/2006/relationships/slideLayout" Target="../slideLayouts/slideLayout464.xml"/><Relationship Id="rId15" Type="http://schemas.openxmlformats.org/officeDocument/2006/relationships/slideLayout" Target="../slideLayouts/slideLayout474.xml"/><Relationship Id="rId10" Type="http://schemas.openxmlformats.org/officeDocument/2006/relationships/slideLayout" Target="../slideLayouts/slideLayout469.xml"/><Relationship Id="rId19" Type="http://schemas.openxmlformats.org/officeDocument/2006/relationships/image" Target="../media/image1.png"/><Relationship Id="rId4" Type="http://schemas.openxmlformats.org/officeDocument/2006/relationships/slideLayout" Target="../slideLayouts/slideLayout463.xml"/><Relationship Id="rId9" Type="http://schemas.openxmlformats.org/officeDocument/2006/relationships/slideLayout" Target="../slideLayouts/slideLayout468.xml"/><Relationship Id="rId14" Type="http://schemas.openxmlformats.org/officeDocument/2006/relationships/slideLayout" Target="../slideLayouts/slideLayout47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84.xml"/><Relationship Id="rId13" Type="http://schemas.openxmlformats.org/officeDocument/2006/relationships/slideLayout" Target="../slideLayouts/slideLayout489.xml"/><Relationship Id="rId18" Type="http://schemas.openxmlformats.org/officeDocument/2006/relationships/theme" Target="../theme/theme29.xml"/><Relationship Id="rId3" Type="http://schemas.openxmlformats.org/officeDocument/2006/relationships/slideLayout" Target="../slideLayouts/slideLayout479.xml"/><Relationship Id="rId7" Type="http://schemas.openxmlformats.org/officeDocument/2006/relationships/slideLayout" Target="../slideLayouts/slideLayout483.xml"/><Relationship Id="rId12" Type="http://schemas.openxmlformats.org/officeDocument/2006/relationships/slideLayout" Target="../slideLayouts/slideLayout488.xml"/><Relationship Id="rId17" Type="http://schemas.openxmlformats.org/officeDocument/2006/relationships/slideLayout" Target="../slideLayouts/slideLayout493.xml"/><Relationship Id="rId2" Type="http://schemas.openxmlformats.org/officeDocument/2006/relationships/slideLayout" Target="../slideLayouts/slideLayout478.xml"/><Relationship Id="rId16" Type="http://schemas.openxmlformats.org/officeDocument/2006/relationships/slideLayout" Target="../slideLayouts/slideLayout492.xml"/><Relationship Id="rId1" Type="http://schemas.openxmlformats.org/officeDocument/2006/relationships/slideLayout" Target="../slideLayouts/slideLayout477.xml"/><Relationship Id="rId6" Type="http://schemas.openxmlformats.org/officeDocument/2006/relationships/slideLayout" Target="../slideLayouts/slideLayout482.xml"/><Relationship Id="rId11" Type="http://schemas.openxmlformats.org/officeDocument/2006/relationships/slideLayout" Target="../slideLayouts/slideLayout487.xml"/><Relationship Id="rId5" Type="http://schemas.openxmlformats.org/officeDocument/2006/relationships/slideLayout" Target="../slideLayouts/slideLayout481.xml"/><Relationship Id="rId15" Type="http://schemas.openxmlformats.org/officeDocument/2006/relationships/slideLayout" Target="../slideLayouts/slideLayout491.xml"/><Relationship Id="rId10" Type="http://schemas.openxmlformats.org/officeDocument/2006/relationships/slideLayout" Target="../slideLayouts/slideLayout486.xml"/><Relationship Id="rId19" Type="http://schemas.openxmlformats.org/officeDocument/2006/relationships/image" Target="../media/image1.png"/><Relationship Id="rId4" Type="http://schemas.openxmlformats.org/officeDocument/2006/relationships/slideLayout" Target="../slideLayouts/slideLayout480.xml"/><Relationship Id="rId9" Type="http://schemas.openxmlformats.org/officeDocument/2006/relationships/slideLayout" Target="../slideLayouts/slideLayout485.xml"/><Relationship Id="rId14" Type="http://schemas.openxmlformats.org/officeDocument/2006/relationships/slideLayout" Target="../slideLayouts/slideLayout49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01.xml"/><Relationship Id="rId13" Type="http://schemas.openxmlformats.org/officeDocument/2006/relationships/slideLayout" Target="../slideLayouts/slideLayout506.xml"/><Relationship Id="rId18" Type="http://schemas.openxmlformats.org/officeDocument/2006/relationships/theme" Target="../theme/theme30.xml"/><Relationship Id="rId3" Type="http://schemas.openxmlformats.org/officeDocument/2006/relationships/slideLayout" Target="../slideLayouts/slideLayout496.xml"/><Relationship Id="rId7" Type="http://schemas.openxmlformats.org/officeDocument/2006/relationships/slideLayout" Target="../slideLayouts/slideLayout500.xml"/><Relationship Id="rId12" Type="http://schemas.openxmlformats.org/officeDocument/2006/relationships/slideLayout" Target="../slideLayouts/slideLayout505.xml"/><Relationship Id="rId17" Type="http://schemas.openxmlformats.org/officeDocument/2006/relationships/slideLayout" Target="../slideLayouts/slideLayout510.xml"/><Relationship Id="rId2" Type="http://schemas.openxmlformats.org/officeDocument/2006/relationships/slideLayout" Target="../slideLayouts/slideLayout495.xml"/><Relationship Id="rId16" Type="http://schemas.openxmlformats.org/officeDocument/2006/relationships/slideLayout" Target="../slideLayouts/slideLayout509.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1" Type="http://schemas.openxmlformats.org/officeDocument/2006/relationships/slideLayout" Target="../slideLayouts/slideLayout504.xml"/><Relationship Id="rId5" Type="http://schemas.openxmlformats.org/officeDocument/2006/relationships/slideLayout" Target="../slideLayouts/slideLayout498.xml"/><Relationship Id="rId15" Type="http://schemas.openxmlformats.org/officeDocument/2006/relationships/slideLayout" Target="../slideLayouts/slideLayout508.xml"/><Relationship Id="rId10" Type="http://schemas.openxmlformats.org/officeDocument/2006/relationships/slideLayout" Target="../slideLayouts/slideLayout503.xml"/><Relationship Id="rId19" Type="http://schemas.openxmlformats.org/officeDocument/2006/relationships/image" Target="../media/image1.png"/><Relationship Id="rId4" Type="http://schemas.openxmlformats.org/officeDocument/2006/relationships/slideLayout" Target="../slideLayouts/slideLayout497.xml"/><Relationship Id="rId9" Type="http://schemas.openxmlformats.org/officeDocument/2006/relationships/slideLayout" Target="../slideLayouts/slideLayout502.xml"/><Relationship Id="rId14" Type="http://schemas.openxmlformats.org/officeDocument/2006/relationships/slideLayout" Target="../slideLayouts/slideLayout50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18" Type="http://schemas.openxmlformats.org/officeDocument/2006/relationships/theme" Target="../theme/theme31.xml"/><Relationship Id="rId3" Type="http://schemas.openxmlformats.org/officeDocument/2006/relationships/slideLayout" Target="../slideLayouts/slideLayout513.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5" Type="http://schemas.openxmlformats.org/officeDocument/2006/relationships/slideLayout" Target="../slideLayouts/slideLayout515.xml"/><Relationship Id="rId15" Type="http://schemas.openxmlformats.org/officeDocument/2006/relationships/slideLayout" Target="../slideLayouts/slideLayout525.xml"/><Relationship Id="rId10" Type="http://schemas.openxmlformats.org/officeDocument/2006/relationships/slideLayout" Target="../slideLayouts/slideLayout520.xml"/><Relationship Id="rId19" Type="http://schemas.openxmlformats.org/officeDocument/2006/relationships/image" Target="../media/image1.png"/><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slideLayout" Target="../slideLayouts/slideLayout540.xml"/><Relationship Id="rId18" Type="http://schemas.openxmlformats.org/officeDocument/2006/relationships/theme" Target="../theme/theme32.xml"/><Relationship Id="rId3" Type="http://schemas.openxmlformats.org/officeDocument/2006/relationships/slideLayout" Target="../slideLayouts/slideLayout530.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17" Type="http://schemas.openxmlformats.org/officeDocument/2006/relationships/slideLayout" Target="../slideLayouts/slideLayout544.xml"/><Relationship Id="rId2" Type="http://schemas.openxmlformats.org/officeDocument/2006/relationships/slideLayout" Target="../slideLayouts/slideLayout529.xml"/><Relationship Id="rId16" Type="http://schemas.openxmlformats.org/officeDocument/2006/relationships/slideLayout" Target="../slideLayouts/slideLayout543.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5" Type="http://schemas.openxmlformats.org/officeDocument/2006/relationships/slideLayout" Target="../slideLayouts/slideLayout532.xml"/><Relationship Id="rId15" Type="http://schemas.openxmlformats.org/officeDocument/2006/relationships/slideLayout" Target="../slideLayouts/slideLayout542.xml"/><Relationship Id="rId10" Type="http://schemas.openxmlformats.org/officeDocument/2006/relationships/slideLayout" Target="../slideLayouts/slideLayout537.xml"/><Relationship Id="rId19" Type="http://schemas.openxmlformats.org/officeDocument/2006/relationships/image" Target="../media/image1.png"/><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552.xml"/><Relationship Id="rId13" Type="http://schemas.openxmlformats.org/officeDocument/2006/relationships/slideLayout" Target="../slideLayouts/slideLayout557.xml"/><Relationship Id="rId18" Type="http://schemas.openxmlformats.org/officeDocument/2006/relationships/theme" Target="../theme/theme33.xml"/><Relationship Id="rId3" Type="http://schemas.openxmlformats.org/officeDocument/2006/relationships/slideLayout" Target="../slideLayouts/slideLayout547.xml"/><Relationship Id="rId7" Type="http://schemas.openxmlformats.org/officeDocument/2006/relationships/slideLayout" Target="../slideLayouts/slideLayout551.xml"/><Relationship Id="rId12" Type="http://schemas.openxmlformats.org/officeDocument/2006/relationships/slideLayout" Target="../slideLayouts/slideLayout556.xml"/><Relationship Id="rId17" Type="http://schemas.openxmlformats.org/officeDocument/2006/relationships/slideLayout" Target="../slideLayouts/slideLayout561.xml"/><Relationship Id="rId2" Type="http://schemas.openxmlformats.org/officeDocument/2006/relationships/slideLayout" Target="../slideLayouts/slideLayout546.xml"/><Relationship Id="rId16" Type="http://schemas.openxmlformats.org/officeDocument/2006/relationships/slideLayout" Target="../slideLayouts/slideLayout560.xml"/><Relationship Id="rId1" Type="http://schemas.openxmlformats.org/officeDocument/2006/relationships/slideLayout" Target="../slideLayouts/slideLayout545.xml"/><Relationship Id="rId6" Type="http://schemas.openxmlformats.org/officeDocument/2006/relationships/slideLayout" Target="../slideLayouts/slideLayout550.xml"/><Relationship Id="rId11" Type="http://schemas.openxmlformats.org/officeDocument/2006/relationships/slideLayout" Target="../slideLayouts/slideLayout555.xml"/><Relationship Id="rId5" Type="http://schemas.openxmlformats.org/officeDocument/2006/relationships/slideLayout" Target="../slideLayouts/slideLayout549.xml"/><Relationship Id="rId15" Type="http://schemas.openxmlformats.org/officeDocument/2006/relationships/slideLayout" Target="../slideLayouts/slideLayout559.xml"/><Relationship Id="rId10" Type="http://schemas.openxmlformats.org/officeDocument/2006/relationships/slideLayout" Target="../slideLayouts/slideLayout554.xml"/><Relationship Id="rId19" Type="http://schemas.openxmlformats.org/officeDocument/2006/relationships/image" Target="../media/image1.png"/><Relationship Id="rId4" Type="http://schemas.openxmlformats.org/officeDocument/2006/relationships/slideLayout" Target="../slideLayouts/slideLayout548.xml"/><Relationship Id="rId9" Type="http://schemas.openxmlformats.org/officeDocument/2006/relationships/slideLayout" Target="../slideLayouts/slideLayout553.xml"/><Relationship Id="rId14" Type="http://schemas.openxmlformats.org/officeDocument/2006/relationships/slideLayout" Target="../slideLayouts/slideLayout5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569.xml"/><Relationship Id="rId13" Type="http://schemas.openxmlformats.org/officeDocument/2006/relationships/slideLayout" Target="../slideLayouts/slideLayout574.xml"/><Relationship Id="rId18" Type="http://schemas.openxmlformats.org/officeDocument/2006/relationships/theme" Target="../theme/theme34.xml"/><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slideLayout" Target="../slideLayouts/slideLayout573.xml"/><Relationship Id="rId17" Type="http://schemas.openxmlformats.org/officeDocument/2006/relationships/slideLayout" Target="../slideLayouts/slideLayout578.xml"/><Relationship Id="rId2" Type="http://schemas.openxmlformats.org/officeDocument/2006/relationships/slideLayout" Target="../slideLayouts/slideLayout563.xml"/><Relationship Id="rId16" Type="http://schemas.openxmlformats.org/officeDocument/2006/relationships/slideLayout" Target="../slideLayouts/slideLayout577.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5" Type="http://schemas.openxmlformats.org/officeDocument/2006/relationships/slideLayout" Target="../slideLayouts/slideLayout576.xml"/><Relationship Id="rId10" Type="http://schemas.openxmlformats.org/officeDocument/2006/relationships/slideLayout" Target="../slideLayouts/slideLayout571.xml"/><Relationship Id="rId19" Type="http://schemas.openxmlformats.org/officeDocument/2006/relationships/image" Target="../media/image1.png"/><Relationship Id="rId4" Type="http://schemas.openxmlformats.org/officeDocument/2006/relationships/slideLayout" Target="../slideLayouts/slideLayout565.xml"/><Relationship Id="rId9" Type="http://schemas.openxmlformats.org/officeDocument/2006/relationships/slideLayout" Target="../slideLayouts/slideLayout570.xml"/><Relationship Id="rId14" Type="http://schemas.openxmlformats.org/officeDocument/2006/relationships/slideLayout" Target="../slideLayouts/slideLayout57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586.xml"/><Relationship Id="rId13" Type="http://schemas.openxmlformats.org/officeDocument/2006/relationships/slideLayout" Target="../slideLayouts/slideLayout591.xml"/><Relationship Id="rId18" Type="http://schemas.openxmlformats.org/officeDocument/2006/relationships/theme" Target="../theme/theme35.xml"/><Relationship Id="rId3" Type="http://schemas.openxmlformats.org/officeDocument/2006/relationships/slideLayout" Target="../slideLayouts/slideLayout581.xml"/><Relationship Id="rId7" Type="http://schemas.openxmlformats.org/officeDocument/2006/relationships/slideLayout" Target="../slideLayouts/slideLayout585.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10" Type="http://schemas.openxmlformats.org/officeDocument/2006/relationships/slideLayout" Target="../slideLayouts/slideLayout588.xml"/><Relationship Id="rId19" Type="http://schemas.openxmlformats.org/officeDocument/2006/relationships/image" Target="../media/image1.png"/><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603.xml"/><Relationship Id="rId13" Type="http://schemas.openxmlformats.org/officeDocument/2006/relationships/slideLayout" Target="../slideLayouts/slideLayout608.xml"/><Relationship Id="rId18" Type="http://schemas.openxmlformats.org/officeDocument/2006/relationships/theme" Target="../theme/theme36.xml"/><Relationship Id="rId3" Type="http://schemas.openxmlformats.org/officeDocument/2006/relationships/slideLayout" Target="../slideLayouts/slideLayout598.xml"/><Relationship Id="rId7" Type="http://schemas.openxmlformats.org/officeDocument/2006/relationships/slideLayout" Target="../slideLayouts/slideLayout602.xml"/><Relationship Id="rId12" Type="http://schemas.openxmlformats.org/officeDocument/2006/relationships/slideLayout" Target="../slideLayouts/slideLayout607.xml"/><Relationship Id="rId17" Type="http://schemas.openxmlformats.org/officeDocument/2006/relationships/slideLayout" Target="../slideLayouts/slideLayout612.xml"/><Relationship Id="rId2" Type="http://schemas.openxmlformats.org/officeDocument/2006/relationships/slideLayout" Target="../slideLayouts/slideLayout597.xml"/><Relationship Id="rId16" Type="http://schemas.openxmlformats.org/officeDocument/2006/relationships/slideLayout" Target="../slideLayouts/slideLayout611.xml"/><Relationship Id="rId1" Type="http://schemas.openxmlformats.org/officeDocument/2006/relationships/slideLayout" Target="../slideLayouts/slideLayout596.xml"/><Relationship Id="rId6" Type="http://schemas.openxmlformats.org/officeDocument/2006/relationships/slideLayout" Target="../slideLayouts/slideLayout601.xml"/><Relationship Id="rId11" Type="http://schemas.openxmlformats.org/officeDocument/2006/relationships/slideLayout" Target="../slideLayouts/slideLayout606.xml"/><Relationship Id="rId5" Type="http://schemas.openxmlformats.org/officeDocument/2006/relationships/slideLayout" Target="../slideLayouts/slideLayout600.xml"/><Relationship Id="rId15" Type="http://schemas.openxmlformats.org/officeDocument/2006/relationships/slideLayout" Target="../slideLayouts/slideLayout610.xml"/><Relationship Id="rId10" Type="http://schemas.openxmlformats.org/officeDocument/2006/relationships/slideLayout" Target="../slideLayouts/slideLayout605.xml"/><Relationship Id="rId19" Type="http://schemas.openxmlformats.org/officeDocument/2006/relationships/image" Target="../media/image1.png"/><Relationship Id="rId4" Type="http://schemas.openxmlformats.org/officeDocument/2006/relationships/slideLayout" Target="../slideLayouts/slideLayout599.xml"/><Relationship Id="rId9" Type="http://schemas.openxmlformats.org/officeDocument/2006/relationships/slideLayout" Target="../slideLayouts/slideLayout604.xml"/><Relationship Id="rId14" Type="http://schemas.openxmlformats.org/officeDocument/2006/relationships/slideLayout" Target="../slideLayouts/slideLayout609.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620.xml"/><Relationship Id="rId13" Type="http://schemas.openxmlformats.org/officeDocument/2006/relationships/slideLayout" Target="../slideLayouts/slideLayout625.xml"/><Relationship Id="rId18" Type="http://schemas.openxmlformats.org/officeDocument/2006/relationships/theme" Target="../theme/theme37.xml"/><Relationship Id="rId3" Type="http://schemas.openxmlformats.org/officeDocument/2006/relationships/slideLayout" Target="../slideLayouts/slideLayout615.xml"/><Relationship Id="rId7" Type="http://schemas.openxmlformats.org/officeDocument/2006/relationships/slideLayout" Target="../slideLayouts/slideLayout619.xml"/><Relationship Id="rId12" Type="http://schemas.openxmlformats.org/officeDocument/2006/relationships/slideLayout" Target="../slideLayouts/slideLayout624.xml"/><Relationship Id="rId17" Type="http://schemas.openxmlformats.org/officeDocument/2006/relationships/slideLayout" Target="../slideLayouts/slideLayout629.xml"/><Relationship Id="rId2" Type="http://schemas.openxmlformats.org/officeDocument/2006/relationships/slideLayout" Target="../slideLayouts/slideLayout614.xml"/><Relationship Id="rId16" Type="http://schemas.openxmlformats.org/officeDocument/2006/relationships/slideLayout" Target="../slideLayouts/slideLayout628.xml"/><Relationship Id="rId1" Type="http://schemas.openxmlformats.org/officeDocument/2006/relationships/slideLayout" Target="../slideLayouts/slideLayout613.xml"/><Relationship Id="rId6" Type="http://schemas.openxmlformats.org/officeDocument/2006/relationships/slideLayout" Target="../slideLayouts/slideLayout618.xml"/><Relationship Id="rId11" Type="http://schemas.openxmlformats.org/officeDocument/2006/relationships/slideLayout" Target="../slideLayouts/slideLayout623.xml"/><Relationship Id="rId5" Type="http://schemas.openxmlformats.org/officeDocument/2006/relationships/slideLayout" Target="../slideLayouts/slideLayout617.xml"/><Relationship Id="rId15" Type="http://schemas.openxmlformats.org/officeDocument/2006/relationships/slideLayout" Target="../slideLayouts/slideLayout627.xml"/><Relationship Id="rId10" Type="http://schemas.openxmlformats.org/officeDocument/2006/relationships/slideLayout" Target="../slideLayouts/slideLayout622.xml"/><Relationship Id="rId19" Type="http://schemas.openxmlformats.org/officeDocument/2006/relationships/image" Target="../media/image1.png"/><Relationship Id="rId4" Type="http://schemas.openxmlformats.org/officeDocument/2006/relationships/slideLayout" Target="../slideLayouts/slideLayout616.xml"/><Relationship Id="rId9" Type="http://schemas.openxmlformats.org/officeDocument/2006/relationships/slideLayout" Target="../slideLayouts/slideLayout621.xml"/><Relationship Id="rId14" Type="http://schemas.openxmlformats.org/officeDocument/2006/relationships/slideLayout" Target="../slideLayouts/slideLayout626.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637.xml"/><Relationship Id="rId13" Type="http://schemas.openxmlformats.org/officeDocument/2006/relationships/slideLayout" Target="../slideLayouts/slideLayout642.xml"/><Relationship Id="rId18" Type="http://schemas.openxmlformats.org/officeDocument/2006/relationships/theme" Target="../theme/theme38.xml"/><Relationship Id="rId3" Type="http://schemas.openxmlformats.org/officeDocument/2006/relationships/slideLayout" Target="../slideLayouts/slideLayout632.xml"/><Relationship Id="rId7" Type="http://schemas.openxmlformats.org/officeDocument/2006/relationships/slideLayout" Target="../slideLayouts/slideLayout636.xml"/><Relationship Id="rId12" Type="http://schemas.openxmlformats.org/officeDocument/2006/relationships/slideLayout" Target="../slideLayouts/slideLayout641.xml"/><Relationship Id="rId17" Type="http://schemas.openxmlformats.org/officeDocument/2006/relationships/slideLayout" Target="../slideLayouts/slideLayout646.xml"/><Relationship Id="rId2" Type="http://schemas.openxmlformats.org/officeDocument/2006/relationships/slideLayout" Target="../slideLayouts/slideLayout631.xml"/><Relationship Id="rId16" Type="http://schemas.openxmlformats.org/officeDocument/2006/relationships/slideLayout" Target="../slideLayouts/slideLayout645.xml"/><Relationship Id="rId1" Type="http://schemas.openxmlformats.org/officeDocument/2006/relationships/slideLayout" Target="../slideLayouts/slideLayout630.xml"/><Relationship Id="rId6" Type="http://schemas.openxmlformats.org/officeDocument/2006/relationships/slideLayout" Target="../slideLayouts/slideLayout635.xml"/><Relationship Id="rId11" Type="http://schemas.openxmlformats.org/officeDocument/2006/relationships/slideLayout" Target="../slideLayouts/slideLayout640.xml"/><Relationship Id="rId5" Type="http://schemas.openxmlformats.org/officeDocument/2006/relationships/slideLayout" Target="../slideLayouts/slideLayout634.xml"/><Relationship Id="rId15" Type="http://schemas.openxmlformats.org/officeDocument/2006/relationships/slideLayout" Target="../slideLayouts/slideLayout644.xml"/><Relationship Id="rId10" Type="http://schemas.openxmlformats.org/officeDocument/2006/relationships/slideLayout" Target="../slideLayouts/slideLayout639.xml"/><Relationship Id="rId19" Type="http://schemas.openxmlformats.org/officeDocument/2006/relationships/image" Target="../media/image1.png"/><Relationship Id="rId4" Type="http://schemas.openxmlformats.org/officeDocument/2006/relationships/slideLayout" Target="../slideLayouts/slideLayout633.xml"/><Relationship Id="rId9" Type="http://schemas.openxmlformats.org/officeDocument/2006/relationships/slideLayout" Target="../slideLayouts/slideLayout638.xml"/><Relationship Id="rId14" Type="http://schemas.openxmlformats.org/officeDocument/2006/relationships/slideLayout" Target="../slideLayouts/slideLayout643.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654.xml"/><Relationship Id="rId13" Type="http://schemas.openxmlformats.org/officeDocument/2006/relationships/slideLayout" Target="../slideLayouts/slideLayout659.xml"/><Relationship Id="rId18" Type="http://schemas.openxmlformats.org/officeDocument/2006/relationships/theme" Target="../theme/theme39.xml"/><Relationship Id="rId3" Type="http://schemas.openxmlformats.org/officeDocument/2006/relationships/slideLayout" Target="../slideLayouts/slideLayout649.xml"/><Relationship Id="rId7" Type="http://schemas.openxmlformats.org/officeDocument/2006/relationships/slideLayout" Target="../slideLayouts/slideLayout653.xml"/><Relationship Id="rId12" Type="http://schemas.openxmlformats.org/officeDocument/2006/relationships/slideLayout" Target="../slideLayouts/slideLayout658.xml"/><Relationship Id="rId17" Type="http://schemas.openxmlformats.org/officeDocument/2006/relationships/slideLayout" Target="../slideLayouts/slideLayout663.xml"/><Relationship Id="rId2" Type="http://schemas.openxmlformats.org/officeDocument/2006/relationships/slideLayout" Target="../slideLayouts/slideLayout648.xml"/><Relationship Id="rId16" Type="http://schemas.openxmlformats.org/officeDocument/2006/relationships/slideLayout" Target="../slideLayouts/slideLayout662.xml"/><Relationship Id="rId1" Type="http://schemas.openxmlformats.org/officeDocument/2006/relationships/slideLayout" Target="../slideLayouts/slideLayout647.xml"/><Relationship Id="rId6" Type="http://schemas.openxmlformats.org/officeDocument/2006/relationships/slideLayout" Target="../slideLayouts/slideLayout652.xml"/><Relationship Id="rId11" Type="http://schemas.openxmlformats.org/officeDocument/2006/relationships/slideLayout" Target="../slideLayouts/slideLayout657.xml"/><Relationship Id="rId5" Type="http://schemas.openxmlformats.org/officeDocument/2006/relationships/slideLayout" Target="../slideLayouts/slideLayout651.xml"/><Relationship Id="rId15" Type="http://schemas.openxmlformats.org/officeDocument/2006/relationships/slideLayout" Target="../slideLayouts/slideLayout661.xml"/><Relationship Id="rId10" Type="http://schemas.openxmlformats.org/officeDocument/2006/relationships/slideLayout" Target="../slideLayouts/slideLayout656.xml"/><Relationship Id="rId19" Type="http://schemas.openxmlformats.org/officeDocument/2006/relationships/image" Target="../media/image1.png"/><Relationship Id="rId4" Type="http://schemas.openxmlformats.org/officeDocument/2006/relationships/slideLayout" Target="../slideLayouts/slideLayout650.xml"/><Relationship Id="rId9" Type="http://schemas.openxmlformats.org/officeDocument/2006/relationships/slideLayout" Target="../slideLayouts/slideLayout655.xml"/><Relationship Id="rId14" Type="http://schemas.openxmlformats.org/officeDocument/2006/relationships/slideLayout" Target="../slideLayouts/slideLayout6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20" Type="http://schemas.openxmlformats.org/officeDocument/2006/relationships/image" Target="../media/image1.png"/><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40.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theme" Target="../theme/theme41.xml"/><Relationship Id="rId3" Type="http://schemas.openxmlformats.org/officeDocument/2006/relationships/slideLayout" Target="../slideLayouts/slideLayout684.xml"/><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image" Target="../media/image1.png"/><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706.xml"/><Relationship Id="rId13" Type="http://schemas.openxmlformats.org/officeDocument/2006/relationships/slideLayout" Target="../slideLayouts/slideLayout711.xml"/><Relationship Id="rId18" Type="http://schemas.openxmlformats.org/officeDocument/2006/relationships/theme" Target="../theme/theme42.xml"/><Relationship Id="rId3" Type="http://schemas.openxmlformats.org/officeDocument/2006/relationships/slideLayout" Target="../slideLayouts/slideLayout701.xml"/><Relationship Id="rId7" Type="http://schemas.openxmlformats.org/officeDocument/2006/relationships/slideLayout" Target="../slideLayouts/slideLayout705.xml"/><Relationship Id="rId12" Type="http://schemas.openxmlformats.org/officeDocument/2006/relationships/slideLayout" Target="../slideLayouts/slideLayout710.xml"/><Relationship Id="rId17" Type="http://schemas.openxmlformats.org/officeDocument/2006/relationships/slideLayout" Target="../slideLayouts/slideLayout715.xml"/><Relationship Id="rId2" Type="http://schemas.openxmlformats.org/officeDocument/2006/relationships/slideLayout" Target="../slideLayouts/slideLayout700.xml"/><Relationship Id="rId16" Type="http://schemas.openxmlformats.org/officeDocument/2006/relationships/slideLayout" Target="../slideLayouts/slideLayout714.xml"/><Relationship Id="rId1" Type="http://schemas.openxmlformats.org/officeDocument/2006/relationships/slideLayout" Target="../slideLayouts/slideLayout699.xml"/><Relationship Id="rId6" Type="http://schemas.openxmlformats.org/officeDocument/2006/relationships/slideLayout" Target="../slideLayouts/slideLayout704.xml"/><Relationship Id="rId11" Type="http://schemas.openxmlformats.org/officeDocument/2006/relationships/slideLayout" Target="../slideLayouts/slideLayout709.xml"/><Relationship Id="rId5" Type="http://schemas.openxmlformats.org/officeDocument/2006/relationships/slideLayout" Target="../slideLayouts/slideLayout703.xml"/><Relationship Id="rId15" Type="http://schemas.openxmlformats.org/officeDocument/2006/relationships/slideLayout" Target="../slideLayouts/slideLayout713.xml"/><Relationship Id="rId10" Type="http://schemas.openxmlformats.org/officeDocument/2006/relationships/slideLayout" Target="../slideLayouts/slideLayout708.xml"/><Relationship Id="rId19" Type="http://schemas.openxmlformats.org/officeDocument/2006/relationships/image" Target="../media/image1.png"/><Relationship Id="rId4" Type="http://schemas.openxmlformats.org/officeDocument/2006/relationships/slideLayout" Target="../slideLayouts/slideLayout702.xml"/><Relationship Id="rId9" Type="http://schemas.openxmlformats.org/officeDocument/2006/relationships/slideLayout" Target="../slideLayouts/slideLayout707.xml"/><Relationship Id="rId14" Type="http://schemas.openxmlformats.org/officeDocument/2006/relationships/slideLayout" Target="../slideLayouts/slideLayout71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723.xml"/><Relationship Id="rId13" Type="http://schemas.openxmlformats.org/officeDocument/2006/relationships/slideLayout" Target="../slideLayouts/slideLayout728.xml"/><Relationship Id="rId18" Type="http://schemas.openxmlformats.org/officeDocument/2006/relationships/theme" Target="../theme/theme43.xml"/><Relationship Id="rId3" Type="http://schemas.openxmlformats.org/officeDocument/2006/relationships/slideLayout" Target="../slideLayouts/slideLayout718.xml"/><Relationship Id="rId7" Type="http://schemas.openxmlformats.org/officeDocument/2006/relationships/slideLayout" Target="../slideLayouts/slideLayout722.xml"/><Relationship Id="rId12" Type="http://schemas.openxmlformats.org/officeDocument/2006/relationships/slideLayout" Target="../slideLayouts/slideLayout727.xml"/><Relationship Id="rId17" Type="http://schemas.openxmlformats.org/officeDocument/2006/relationships/slideLayout" Target="../slideLayouts/slideLayout732.xml"/><Relationship Id="rId2" Type="http://schemas.openxmlformats.org/officeDocument/2006/relationships/slideLayout" Target="../slideLayouts/slideLayout717.xml"/><Relationship Id="rId16" Type="http://schemas.openxmlformats.org/officeDocument/2006/relationships/slideLayout" Target="../slideLayouts/slideLayout731.xml"/><Relationship Id="rId1" Type="http://schemas.openxmlformats.org/officeDocument/2006/relationships/slideLayout" Target="../slideLayouts/slideLayout716.xml"/><Relationship Id="rId6" Type="http://schemas.openxmlformats.org/officeDocument/2006/relationships/slideLayout" Target="../slideLayouts/slideLayout721.xml"/><Relationship Id="rId11" Type="http://schemas.openxmlformats.org/officeDocument/2006/relationships/slideLayout" Target="../slideLayouts/slideLayout726.xml"/><Relationship Id="rId5" Type="http://schemas.openxmlformats.org/officeDocument/2006/relationships/slideLayout" Target="../slideLayouts/slideLayout720.xml"/><Relationship Id="rId15" Type="http://schemas.openxmlformats.org/officeDocument/2006/relationships/slideLayout" Target="../slideLayouts/slideLayout730.xml"/><Relationship Id="rId10" Type="http://schemas.openxmlformats.org/officeDocument/2006/relationships/slideLayout" Target="../slideLayouts/slideLayout725.xml"/><Relationship Id="rId19" Type="http://schemas.openxmlformats.org/officeDocument/2006/relationships/image" Target="../media/image1.png"/><Relationship Id="rId4" Type="http://schemas.openxmlformats.org/officeDocument/2006/relationships/slideLayout" Target="../slideLayouts/slideLayout719.xml"/><Relationship Id="rId9" Type="http://schemas.openxmlformats.org/officeDocument/2006/relationships/slideLayout" Target="../slideLayouts/slideLayout724.xml"/><Relationship Id="rId14" Type="http://schemas.openxmlformats.org/officeDocument/2006/relationships/slideLayout" Target="../slideLayouts/slideLayout729.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740.xml"/><Relationship Id="rId13" Type="http://schemas.openxmlformats.org/officeDocument/2006/relationships/slideLayout" Target="../slideLayouts/slideLayout745.xml"/><Relationship Id="rId18" Type="http://schemas.openxmlformats.org/officeDocument/2006/relationships/theme" Target="../theme/theme44.xml"/><Relationship Id="rId3" Type="http://schemas.openxmlformats.org/officeDocument/2006/relationships/slideLayout" Target="../slideLayouts/slideLayout735.xml"/><Relationship Id="rId7" Type="http://schemas.openxmlformats.org/officeDocument/2006/relationships/slideLayout" Target="../slideLayouts/slideLayout739.xml"/><Relationship Id="rId12" Type="http://schemas.openxmlformats.org/officeDocument/2006/relationships/slideLayout" Target="../slideLayouts/slideLayout744.xml"/><Relationship Id="rId17" Type="http://schemas.openxmlformats.org/officeDocument/2006/relationships/slideLayout" Target="../slideLayouts/slideLayout749.xml"/><Relationship Id="rId2" Type="http://schemas.openxmlformats.org/officeDocument/2006/relationships/slideLayout" Target="../slideLayouts/slideLayout734.xml"/><Relationship Id="rId16" Type="http://schemas.openxmlformats.org/officeDocument/2006/relationships/slideLayout" Target="../slideLayouts/slideLayout748.xml"/><Relationship Id="rId1" Type="http://schemas.openxmlformats.org/officeDocument/2006/relationships/slideLayout" Target="../slideLayouts/slideLayout733.xml"/><Relationship Id="rId6" Type="http://schemas.openxmlformats.org/officeDocument/2006/relationships/slideLayout" Target="../slideLayouts/slideLayout738.xml"/><Relationship Id="rId11" Type="http://schemas.openxmlformats.org/officeDocument/2006/relationships/slideLayout" Target="../slideLayouts/slideLayout743.xml"/><Relationship Id="rId5" Type="http://schemas.openxmlformats.org/officeDocument/2006/relationships/slideLayout" Target="../slideLayouts/slideLayout737.xml"/><Relationship Id="rId15" Type="http://schemas.openxmlformats.org/officeDocument/2006/relationships/slideLayout" Target="../slideLayouts/slideLayout747.xml"/><Relationship Id="rId10" Type="http://schemas.openxmlformats.org/officeDocument/2006/relationships/slideLayout" Target="../slideLayouts/slideLayout742.xml"/><Relationship Id="rId19" Type="http://schemas.openxmlformats.org/officeDocument/2006/relationships/image" Target="../media/image1.png"/><Relationship Id="rId4" Type="http://schemas.openxmlformats.org/officeDocument/2006/relationships/slideLayout" Target="../slideLayouts/slideLayout736.xml"/><Relationship Id="rId9" Type="http://schemas.openxmlformats.org/officeDocument/2006/relationships/slideLayout" Target="../slideLayouts/slideLayout741.xml"/><Relationship Id="rId14" Type="http://schemas.openxmlformats.org/officeDocument/2006/relationships/slideLayout" Target="../slideLayouts/slideLayout746.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757.xml"/><Relationship Id="rId13" Type="http://schemas.openxmlformats.org/officeDocument/2006/relationships/slideLayout" Target="../slideLayouts/slideLayout762.xml"/><Relationship Id="rId18" Type="http://schemas.openxmlformats.org/officeDocument/2006/relationships/theme" Target="../theme/theme45.xml"/><Relationship Id="rId3" Type="http://schemas.openxmlformats.org/officeDocument/2006/relationships/slideLayout" Target="../slideLayouts/slideLayout752.xml"/><Relationship Id="rId7" Type="http://schemas.openxmlformats.org/officeDocument/2006/relationships/slideLayout" Target="../slideLayouts/slideLayout756.xml"/><Relationship Id="rId12" Type="http://schemas.openxmlformats.org/officeDocument/2006/relationships/slideLayout" Target="../slideLayouts/slideLayout761.xml"/><Relationship Id="rId17" Type="http://schemas.openxmlformats.org/officeDocument/2006/relationships/slideLayout" Target="../slideLayouts/slideLayout766.xml"/><Relationship Id="rId2" Type="http://schemas.openxmlformats.org/officeDocument/2006/relationships/slideLayout" Target="../slideLayouts/slideLayout751.xml"/><Relationship Id="rId16" Type="http://schemas.openxmlformats.org/officeDocument/2006/relationships/slideLayout" Target="../slideLayouts/slideLayout765.xml"/><Relationship Id="rId1" Type="http://schemas.openxmlformats.org/officeDocument/2006/relationships/slideLayout" Target="../slideLayouts/slideLayout750.xml"/><Relationship Id="rId6" Type="http://schemas.openxmlformats.org/officeDocument/2006/relationships/slideLayout" Target="../slideLayouts/slideLayout755.xml"/><Relationship Id="rId11" Type="http://schemas.openxmlformats.org/officeDocument/2006/relationships/slideLayout" Target="../slideLayouts/slideLayout760.xml"/><Relationship Id="rId5" Type="http://schemas.openxmlformats.org/officeDocument/2006/relationships/slideLayout" Target="../slideLayouts/slideLayout754.xml"/><Relationship Id="rId15" Type="http://schemas.openxmlformats.org/officeDocument/2006/relationships/slideLayout" Target="../slideLayouts/slideLayout764.xml"/><Relationship Id="rId10" Type="http://schemas.openxmlformats.org/officeDocument/2006/relationships/slideLayout" Target="../slideLayouts/slideLayout759.xml"/><Relationship Id="rId19" Type="http://schemas.openxmlformats.org/officeDocument/2006/relationships/image" Target="../media/image1.png"/><Relationship Id="rId4" Type="http://schemas.openxmlformats.org/officeDocument/2006/relationships/slideLayout" Target="../slideLayouts/slideLayout753.xml"/><Relationship Id="rId9" Type="http://schemas.openxmlformats.org/officeDocument/2006/relationships/slideLayout" Target="../slideLayouts/slideLayout758.xml"/><Relationship Id="rId14" Type="http://schemas.openxmlformats.org/officeDocument/2006/relationships/slideLayout" Target="../slideLayouts/slideLayout763.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774.xml"/><Relationship Id="rId13" Type="http://schemas.openxmlformats.org/officeDocument/2006/relationships/slideLayout" Target="../slideLayouts/slideLayout779.xml"/><Relationship Id="rId18" Type="http://schemas.openxmlformats.org/officeDocument/2006/relationships/theme" Target="../theme/theme46.xml"/><Relationship Id="rId3" Type="http://schemas.openxmlformats.org/officeDocument/2006/relationships/slideLayout" Target="../slideLayouts/slideLayout769.xml"/><Relationship Id="rId7" Type="http://schemas.openxmlformats.org/officeDocument/2006/relationships/slideLayout" Target="../slideLayouts/slideLayout773.xml"/><Relationship Id="rId12" Type="http://schemas.openxmlformats.org/officeDocument/2006/relationships/slideLayout" Target="../slideLayouts/slideLayout778.xml"/><Relationship Id="rId17" Type="http://schemas.openxmlformats.org/officeDocument/2006/relationships/slideLayout" Target="../slideLayouts/slideLayout783.xml"/><Relationship Id="rId2" Type="http://schemas.openxmlformats.org/officeDocument/2006/relationships/slideLayout" Target="../slideLayouts/slideLayout768.xml"/><Relationship Id="rId16" Type="http://schemas.openxmlformats.org/officeDocument/2006/relationships/slideLayout" Target="../slideLayouts/slideLayout782.xml"/><Relationship Id="rId1" Type="http://schemas.openxmlformats.org/officeDocument/2006/relationships/slideLayout" Target="../slideLayouts/slideLayout767.xml"/><Relationship Id="rId6" Type="http://schemas.openxmlformats.org/officeDocument/2006/relationships/slideLayout" Target="../slideLayouts/slideLayout772.xml"/><Relationship Id="rId11" Type="http://schemas.openxmlformats.org/officeDocument/2006/relationships/slideLayout" Target="../slideLayouts/slideLayout777.xml"/><Relationship Id="rId5" Type="http://schemas.openxmlformats.org/officeDocument/2006/relationships/slideLayout" Target="../slideLayouts/slideLayout771.xml"/><Relationship Id="rId15" Type="http://schemas.openxmlformats.org/officeDocument/2006/relationships/slideLayout" Target="../slideLayouts/slideLayout781.xml"/><Relationship Id="rId10" Type="http://schemas.openxmlformats.org/officeDocument/2006/relationships/slideLayout" Target="../slideLayouts/slideLayout776.xml"/><Relationship Id="rId19" Type="http://schemas.openxmlformats.org/officeDocument/2006/relationships/image" Target="../media/image1.png"/><Relationship Id="rId4" Type="http://schemas.openxmlformats.org/officeDocument/2006/relationships/slideLayout" Target="../slideLayouts/slideLayout770.xml"/><Relationship Id="rId9" Type="http://schemas.openxmlformats.org/officeDocument/2006/relationships/slideLayout" Target="../slideLayouts/slideLayout775.xml"/><Relationship Id="rId14" Type="http://schemas.openxmlformats.org/officeDocument/2006/relationships/slideLayout" Target="../slideLayouts/slideLayout780.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791.xml"/><Relationship Id="rId13" Type="http://schemas.openxmlformats.org/officeDocument/2006/relationships/slideLayout" Target="../slideLayouts/slideLayout796.xml"/><Relationship Id="rId18" Type="http://schemas.openxmlformats.org/officeDocument/2006/relationships/theme" Target="../theme/theme47.xml"/><Relationship Id="rId3" Type="http://schemas.openxmlformats.org/officeDocument/2006/relationships/slideLayout" Target="../slideLayouts/slideLayout786.xml"/><Relationship Id="rId7" Type="http://schemas.openxmlformats.org/officeDocument/2006/relationships/slideLayout" Target="../slideLayouts/slideLayout790.xml"/><Relationship Id="rId12" Type="http://schemas.openxmlformats.org/officeDocument/2006/relationships/slideLayout" Target="../slideLayouts/slideLayout795.xml"/><Relationship Id="rId17" Type="http://schemas.openxmlformats.org/officeDocument/2006/relationships/slideLayout" Target="../slideLayouts/slideLayout800.xml"/><Relationship Id="rId2" Type="http://schemas.openxmlformats.org/officeDocument/2006/relationships/slideLayout" Target="../slideLayouts/slideLayout785.xml"/><Relationship Id="rId16" Type="http://schemas.openxmlformats.org/officeDocument/2006/relationships/slideLayout" Target="../slideLayouts/slideLayout799.xml"/><Relationship Id="rId1" Type="http://schemas.openxmlformats.org/officeDocument/2006/relationships/slideLayout" Target="../slideLayouts/slideLayout784.xml"/><Relationship Id="rId6" Type="http://schemas.openxmlformats.org/officeDocument/2006/relationships/slideLayout" Target="../slideLayouts/slideLayout789.xml"/><Relationship Id="rId11" Type="http://schemas.openxmlformats.org/officeDocument/2006/relationships/slideLayout" Target="../slideLayouts/slideLayout794.xml"/><Relationship Id="rId5" Type="http://schemas.openxmlformats.org/officeDocument/2006/relationships/slideLayout" Target="../slideLayouts/slideLayout788.xml"/><Relationship Id="rId15" Type="http://schemas.openxmlformats.org/officeDocument/2006/relationships/slideLayout" Target="../slideLayouts/slideLayout798.xml"/><Relationship Id="rId10" Type="http://schemas.openxmlformats.org/officeDocument/2006/relationships/slideLayout" Target="../slideLayouts/slideLayout793.xml"/><Relationship Id="rId19" Type="http://schemas.openxmlformats.org/officeDocument/2006/relationships/image" Target="../media/image1.png"/><Relationship Id="rId4" Type="http://schemas.openxmlformats.org/officeDocument/2006/relationships/slideLayout" Target="../slideLayouts/slideLayout787.xml"/><Relationship Id="rId9" Type="http://schemas.openxmlformats.org/officeDocument/2006/relationships/slideLayout" Target="../slideLayouts/slideLayout792.xml"/><Relationship Id="rId14" Type="http://schemas.openxmlformats.org/officeDocument/2006/relationships/slideLayout" Target="../slideLayouts/slideLayout79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808.xml"/><Relationship Id="rId13" Type="http://schemas.openxmlformats.org/officeDocument/2006/relationships/slideLayout" Target="../slideLayouts/slideLayout813.xml"/><Relationship Id="rId18" Type="http://schemas.openxmlformats.org/officeDocument/2006/relationships/theme" Target="../theme/theme48.xml"/><Relationship Id="rId3" Type="http://schemas.openxmlformats.org/officeDocument/2006/relationships/slideLayout" Target="../slideLayouts/slideLayout803.xml"/><Relationship Id="rId7" Type="http://schemas.openxmlformats.org/officeDocument/2006/relationships/slideLayout" Target="../slideLayouts/slideLayout807.xml"/><Relationship Id="rId12" Type="http://schemas.openxmlformats.org/officeDocument/2006/relationships/slideLayout" Target="../slideLayouts/slideLayout812.xml"/><Relationship Id="rId17" Type="http://schemas.openxmlformats.org/officeDocument/2006/relationships/slideLayout" Target="../slideLayouts/slideLayout817.xml"/><Relationship Id="rId2" Type="http://schemas.openxmlformats.org/officeDocument/2006/relationships/slideLayout" Target="../slideLayouts/slideLayout802.xml"/><Relationship Id="rId16" Type="http://schemas.openxmlformats.org/officeDocument/2006/relationships/slideLayout" Target="../slideLayouts/slideLayout816.xml"/><Relationship Id="rId1" Type="http://schemas.openxmlformats.org/officeDocument/2006/relationships/slideLayout" Target="../slideLayouts/slideLayout801.xml"/><Relationship Id="rId6" Type="http://schemas.openxmlformats.org/officeDocument/2006/relationships/slideLayout" Target="../slideLayouts/slideLayout806.xml"/><Relationship Id="rId11" Type="http://schemas.openxmlformats.org/officeDocument/2006/relationships/slideLayout" Target="../slideLayouts/slideLayout811.xml"/><Relationship Id="rId5" Type="http://schemas.openxmlformats.org/officeDocument/2006/relationships/slideLayout" Target="../slideLayouts/slideLayout805.xml"/><Relationship Id="rId15" Type="http://schemas.openxmlformats.org/officeDocument/2006/relationships/slideLayout" Target="../slideLayouts/slideLayout815.xml"/><Relationship Id="rId10" Type="http://schemas.openxmlformats.org/officeDocument/2006/relationships/slideLayout" Target="../slideLayouts/slideLayout810.xml"/><Relationship Id="rId19" Type="http://schemas.openxmlformats.org/officeDocument/2006/relationships/image" Target="../media/image1.png"/><Relationship Id="rId4" Type="http://schemas.openxmlformats.org/officeDocument/2006/relationships/slideLayout" Target="../slideLayouts/slideLayout804.xml"/><Relationship Id="rId9" Type="http://schemas.openxmlformats.org/officeDocument/2006/relationships/slideLayout" Target="../slideLayouts/slideLayout809.xml"/><Relationship Id="rId14" Type="http://schemas.openxmlformats.org/officeDocument/2006/relationships/slideLayout" Target="../slideLayouts/slideLayout814.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825.xml"/><Relationship Id="rId13" Type="http://schemas.openxmlformats.org/officeDocument/2006/relationships/slideLayout" Target="../slideLayouts/slideLayout830.xml"/><Relationship Id="rId18" Type="http://schemas.openxmlformats.org/officeDocument/2006/relationships/theme" Target="../theme/theme49.xml"/><Relationship Id="rId3" Type="http://schemas.openxmlformats.org/officeDocument/2006/relationships/slideLayout" Target="../slideLayouts/slideLayout820.xml"/><Relationship Id="rId7" Type="http://schemas.openxmlformats.org/officeDocument/2006/relationships/slideLayout" Target="../slideLayouts/slideLayout824.xml"/><Relationship Id="rId12" Type="http://schemas.openxmlformats.org/officeDocument/2006/relationships/slideLayout" Target="../slideLayouts/slideLayout829.xml"/><Relationship Id="rId17" Type="http://schemas.openxmlformats.org/officeDocument/2006/relationships/slideLayout" Target="../slideLayouts/slideLayout834.xml"/><Relationship Id="rId2" Type="http://schemas.openxmlformats.org/officeDocument/2006/relationships/slideLayout" Target="../slideLayouts/slideLayout819.xml"/><Relationship Id="rId16" Type="http://schemas.openxmlformats.org/officeDocument/2006/relationships/slideLayout" Target="../slideLayouts/slideLayout833.xml"/><Relationship Id="rId1" Type="http://schemas.openxmlformats.org/officeDocument/2006/relationships/slideLayout" Target="../slideLayouts/slideLayout818.xml"/><Relationship Id="rId6" Type="http://schemas.openxmlformats.org/officeDocument/2006/relationships/slideLayout" Target="../slideLayouts/slideLayout823.xml"/><Relationship Id="rId11" Type="http://schemas.openxmlformats.org/officeDocument/2006/relationships/slideLayout" Target="../slideLayouts/slideLayout828.xml"/><Relationship Id="rId5" Type="http://schemas.openxmlformats.org/officeDocument/2006/relationships/slideLayout" Target="../slideLayouts/slideLayout822.xml"/><Relationship Id="rId15" Type="http://schemas.openxmlformats.org/officeDocument/2006/relationships/slideLayout" Target="../slideLayouts/slideLayout832.xml"/><Relationship Id="rId10" Type="http://schemas.openxmlformats.org/officeDocument/2006/relationships/slideLayout" Target="../slideLayouts/slideLayout827.xml"/><Relationship Id="rId19" Type="http://schemas.openxmlformats.org/officeDocument/2006/relationships/image" Target="../media/image1.png"/><Relationship Id="rId4" Type="http://schemas.openxmlformats.org/officeDocument/2006/relationships/slideLayout" Target="../slideLayouts/slideLayout821.xml"/><Relationship Id="rId9" Type="http://schemas.openxmlformats.org/officeDocument/2006/relationships/slideLayout" Target="../slideLayouts/slideLayout826.xml"/><Relationship Id="rId14" Type="http://schemas.openxmlformats.org/officeDocument/2006/relationships/slideLayout" Target="../slideLayouts/slideLayout8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842.xml"/><Relationship Id="rId13" Type="http://schemas.openxmlformats.org/officeDocument/2006/relationships/slideLayout" Target="../slideLayouts/slideLayout847.xml"/><Relationship Id="rId18" Type="http://schemas.openxmlformats.org/officeDocument/2006/relationships/theme" Target="../theme/theme50.xml"/><Relationship Id="rId3" Type="http://schemas.openxmlformats.org/officeDocument/2006/relationships/slideLayout" Target="../slideLayouts/slideLayout837.xml"/><Relationship Id="rId7" Type="http://schemas.openxmlformats.org/officeDocument/2006/relationships/slideLayout" Target="../slideLayouts/slideLayout841.xml"/><Relationship Id="rId12" Type="http://schemas.openxmlformats.org/officeDocument/2006/relationships/slideLayout" Target="../slideLayouts/slideLayout846.xml"/><Relationship Id="rId17" Type="http://schemas.openxmlformats.org/officeDocument/2006/relationships/slideLayout" Target="../slideLayouts/slideLayout851.xml"/><Relationship Id="rId2" Type="http://schemas.openxmlformats.org/officeDocument/2006/relationships/slideLayout" Target="../slideLayouts/slideLayout836.xml"/><Relationship Id="rId16" Type="http://schemas.openxmlformats.org/officeDocument/2006/relationships/slideLayout" Target="../slideLayouts/slideLayout850.xml"/><Relationship Id="rId1" Type="http://schemas.openxmlformats.org/officeDocument/2006/relationships/slideLayout" Target="../slideLayouts/slideLayout835.xml"/><Relationship Id="rId6" Type="http://schemas.openxmlformats.org/officeDocument/2006/relationships/slideLayout" Target="../slideLayouts/slideLayout840.xml"/><Relationship Id="rId11" Type="http://schemas.openxmlformats.org/officeDocument/2006/relationships/slideLayout" Target="../slideLayouts/slideLayout845.xml"/><Relationship Id="rId5" Type="http://schemas.openxmlformats.org/officeDocument/2006/relationships/slideLayout" Target="../slideLayouts/slideLayout839.xml"/><Relationship Id="rId15" Type="http://schemas.openxmlformats.org/officeDocument/2006/relationships/slideLayout" Target="../slideLayouts/slideLayout849.xml"/><Relationship Id="rId10" Type="http://schemas.openxmlformats.org/officeDocument/2006/relationships/slideLayout" Target="../slideLayouts/slideLayout844.xml"/><Relationship Id="rId19" Type="http://schemas.openxmlformats.org/officeDocument/2006/relationships/image" Target="../media/image1.png"/><Relationship Id="rId4" Type="http://schemas.openxmlformats.org/officeDocument/2006/relationships/slideLayout" Target="../slideLayouts/slideLayout838.xml"/><Relationship Id="rId9" Type="http://schemas.openxmlformats.org/officeDocument/2006/relationships/slideLayout" Target="../slideLayouts/slideLayout843.xml"/><Relationship Id="rId14" Type="http://schemas.openxmlformats.org/officeDocument/2006/relationships/slideLayout" Target="../slideLayouts/slideLayout848.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859.xml"/><Relationship Id="rId13" Type="http://schemas.openxmlformats.org/officeDocument/2006/relationships/slideLayout" Target="../slideLayouts/slideLayout864.xml"/><Relationship Id="rId18" Type="http://schemas.openxmlformats.org/officeDocument/2006/relationships/theme" Target="../theme/theme51.xml"/><Relationship Id="rId3" Type="http://schemas.openxmlformats.org/officeDocument/2006/relationships/slideLayout" Target="../slideLayouts/slideLayout854.xml"/><Relationship Id="rId7" Type="http://schemas.openxmlformats.org/officeDocument/2006/relationships/slideLayout" Target="../slideLayouts/slideLayout858.xml"/><Relationship Id="rId12" Type="http://schemas.openxmlformats.org/officeDocument/2006/relationships/slideLayout" Target="../slideLayouts/slideLayout863.xml"/><Relationship Id="rId17" Type="http://schemas.openxmlformats.org/officeDocument/2006/relationships/slideLayout" Target="../slideLayouts/slideLayout868.xml"/><Relationship Id="rId2" Type="http://schemas.openxmlformats.org/officeDocument/2006/relationships/slideLayout" Target="../slideLayouts/slideLayout853.xml"/><Relationship Id="rId16" Type="http://schemas.openxmlformats.org/officeDocument/2006/relationships/slideLayout" Target="../slideLayouts/slideLayout867.xml"/><Relationship Id="rId1" Type="http://schemas.openxmlformats.org/officeDocument/2006/relationships/slideLayout" Target="../slideLayouts/slideLayout852.xml"/><Relationship Id="rId6" Type="http://schemas.openxmlformats.org/officeDocument/2006/relationships/slideLayout" Target="../slideLayouts/slideLayout857.xml"/><Relationship Id="rId11" Type="http://schemas.openxmlformats.org/officeDocument/2006/relationships/slideLayout" Target="../slideLayouts/slideLayout862.xml"/><Relationship Id="rId5" Type="http://schemas.openxmlformats.org/officeDocument/2006/relationships/slideLayout" Target="../slideLayouts/slideLayout856.xml"/><Relationship Id="rId15" Type="http://schemas.openxmlformats.org/officeDocument/2006/relationships/slideLayout" Target="../slideLayouts/slideLayout866.xml"/><Relationship Id="rId10" Type="http://schemas.openxmlformats.org/officeDocument/2006/relationships/slideLayout" Target="../slideLayouts/slideLayout861.xml"/><Relationship Id="rId19" Type="http://schemas.openxmlformats.org/officeDocument/2006/relationships/image" Target="../media/image1.png"/><Relationship Id="rId4" Type="http://schemas.openxmlformats.org/officeDocument/2006/relationships/slideLayout" Target="../slideLayouts/slideLayout855.xml"/><Relationship Id="rId9" Type="http://schemas.openxmlformats.org/officeDocument/2006/relationships/slideLayout" Target="../slideLayouts/slideLayout860.xml"/><Relationship Id="rId14" Type="http://schemas.openxmlformats.org/officeDocument/2006/relationships/slideLayout" Target="../slideLayouts/slideLayout865.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876.xml"/><Relationship Id="rId13" Type="http://schemas.openxmlformats.org/officeDocument/2006/relationships/slideLayout" Target="../slideLayouts/slideLayout881.xml"/><Relationship Id="rId18" Type="http://schemas.openxmlformats.org/officeDocument/2006/relationships/theme" Target="../theme/theme52.xml"/><Relationship Id="rId3" Type="http://schemas.openxmlformats.org/officeDocument/2006/relationships/slideLayout" Target="../slideLayouts/slideLayout871.xml"/><Relationship Id="rId7" Type="http://schemas.openxmlformats.org/officeDocument/2006/relationships/slideLayout" Target="../slideLayouts/slideLayout875.xml"/><Relationship Id="rId12" Type="http://schemas.openxmlformats.org/officeDocument/2006/relationships/slideLayout" Target="../slideLayouts/slideLayout880.xml"/><Relationship Id="rId17" Type="http://schemas.openxmlformats.org/officeDocument/2006/relationships/slideLayout" Target="../slideLayouts/slideLayout885.xml"/><Relationship Id="rId2" Type="http://schemas.openxmlformats.org/officeDocument/2006/relationships/slideLayout" Target="../slideLayouts/slideLayout870.xml"/><Relationship Id="rId16" Type="http://schemas.openxmlformats.org/officeDocument/2006/relationships/slideLayout" Target="../slideLayouts/slideLayout884.xml"/><Relationship Id="rId1" Type="http://schemas.openxmlformats.org/officeDocument/2006/relationships/slideLayout" Target="../slideLayouts/slideLayout869.xml"/><Relationship Id="rId6" Type="http://schemas.openxmlformats.org/officeDocument/2006/relationships/slideLayout" Target="../slideLayouts/slideLayout874.xml"/><Relationship Id="rId11" Type="http://schemas.openxmlformats.org/officeDocument/2006/relationships/slideLayout" Target="../slideLayouts/slideLayout879.xml"/><Relationship Id="rId5" Type="http://schemas.openxmlformats.org/officeDocument/2006/relationships/slideLayout" Target="../slideLayouts/slideLayout873.xml"/><Relationship Id="rId15" Type="http://schemas.openxmlformats.org/officeDocument/2006/relationships/slideLayout" Target="../slideLayouts/slideLayout883.xml"/><Relationship Id="rId10" Type="http://schemas.openxmlformats.org/officeDocument/2006/relationships/slideLayout" Target="../slideLayouts/slideLayout878.xml"/><Relationship Id="rId19" Type="http://schemas.openxmlformats.org/officeDocument/2006/relationships/image" Target="../media/image1.png"/><Relationship Id="rId4" Type="http://schemas.openxmlformats.org/officeDocument/2006/relationships/slideLayout" Target="../slideLayouts/slideLayout872.xml"/><Relationship Id="rId9" Type="http://schemas.openxmlformats.org/officeDocument/2006/relationships/slideLayout" Target="../slideLayouts/slideLayout877.xml"/><Relationship Id="rId14" Type="http://schemas.openxmlformats.org/officeDocument/2006/relationships/slideLayout" Target="../slideLayouts/slideLayout8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image" Target="../media/image1.png"/><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theme" Target="../theme/theme8.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image" Target="../media/image1.png"/><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theme" Target="../theme/theme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19" Type="http://schemas.openxmlformats.org/officeDocument/2006/relationships/image" Target="../media/image1.png"/><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 id="214748407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 id="2147484183" r:id="rId13"/>
    <p:sldLayoutId id="2147484184" r:id="rId14"/>
    <p:sldLayoutId id="2147484185" r:id="rId15"/>
    <p:sldLayoutId id="2147484186" r:id="rId16"/>
    <p:sldLayoutId id="21474841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 id="2147484219" r:id="rId13"/>
    <p:sldLayoutId id="2147484220" r:id="rId14"/>
    <p:sldLayoutId id="2147484221" r:id="rId15"/>
    <p:sldLayoutId id="2147484222" r:id="rId16"/>
    <p:sldLayoutId id="214748422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 id="2147484309" r:id="rId13"/>
    <p:sldLayoutId id="2147484310" r:id="rId14"/>
    <p:sldLayoutId id="2147484311" r:id="rId15"/>
    <p:sldLayoutId id="2147484312" r:id="rId16"/>
    <p:sldLayoutId id="21474843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 id="2147484366" r:id="rId16"/>
    <p:sldLayoutId id="2147484367" r:id="rId17"/>
    <p:sldLayoutId id="214748436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0"/>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24" r:id="rId1"/>
    <p:sldLayoutId id="2147484425" r:id="rId2"/>
    <p:sldLayoutId id="2147484426" r:id="rId3"/>
    <p:sldLayoutId id="2147484427"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42" r:id="rId1"/>
    <p:sldLayoutId id="2147484443" r:id="rId2"/>
    <p:sldLayoutId id="2147484444" r:id="rId3"/>
    <p:sldLayoutId id="2147484445" r:id="rId4"/>
    <p:sldLayoutId id="2147484446" r:id="rId5"/>
    <p:sldLayoutId id="2147484447" r:id="rId6"/>
    <p:sldLayoutId id="2147484448" r:id="rId7"/>
    <p:sldLayoutId id="2147484449" r:id="rId8"/>
    <p:sldLayoutId id="2147484450" r:id="rId9"/>
    <p:sldLayoutId id="2147484451" r:id="rId10"/>
    <p:sldLayoutId id="2147484452" r:id="rId11"/>
    <p:sldLayoutId id="2147484453" r:id="rId12"/>
    <p:sldLayoutId id="2147484454" r:id="rId13"/>
    <p:sldLayoutId id="2147484455" r:id="rId14"/>
    <p:sldLayoutId id="2147484456" r:id="rId15"/>
    <p:sldLayoutId id="2147484457" r:id="rId16"/>
    <p:sldLayoutId id="214748445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 id="2147484508" r:id="rId13"/>
    <p:sldLayoutId id="2147484509" r:id="rId14"/>
    <p:sldLayoutId id="2147484510" r:id="rId15"/>
    <p:sldLayoutId id="2147484511" r:id="rId16"/>
    <p:sldLayoutId id="214748451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 id="2147484546" r:id="rId15"/>
    <p:sldLayoutId id="2147484547" r:id="rId16"/>
    <p:sldLayoutId id="214748454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68" r:id="rId1"/>
    <p:sldLayoutId id="2147484569" r:id="rId2"/>
    <p:sldLayoutId id="2147484570" r:id="rId3"/>
    <p:sldLayoutId id="2147484571" r:id="rId4"/>
    <p:sldLayoutId id="2147484572" r:id="rId5"/>
    <p:sldLayoutId id="2147484573" r:id="rId6"/>
    <p:sldLayoutId id="2147484574" r:id="rId7"/>
    <p:sldLayoutId id="2147484575" r:id="rId8"/>
    <p:sldLayoutId id="2147484576" r:id="rId9"/>
    <p:sldLayoutId id="2147484577" r:id="rId10"/>
    <p:sldLayoutId id="2147484578" r:id="rId11"/>
    <p:sldLayoutId id="2147484579" r:id="rId12"/>
    <p:sldLayoutId id="2147484580" r:id="rId13"/>
    <p:sldLayoutId id="2147484581" r:id="rId14"/>
    <p:sldLayoutId id="2147484582" r:id="rId15"/>
    <p:sldLayoutId id="2147484583" r:id="rId16"/>
    <p:sldLayoutId id="214748458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68.xml"/><Relationship Id="rId5" Type="http://schemas.openxmlformats.org/officeDocument/2006/relationships/image" Target="../media/image1.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60.xml"/><Relationship Id="rId6" Type="http://schemas.openxmlformats.org/officeDocument/2006/relationships/image" Target="../media/image1.png"/><Relationship Id="rId5" Type="http://schemas.openxmlformats.org/officeDocument/2006/relationships/image" Target="../media/image41.png"/><Relationship Id="rId4" Type="http://schemas.openxmlformats.org/officeDocument/2006/relationships/image" Target="../media/image40.jpe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0.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90.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5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5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2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655.xml"/></Relationships>
</file>

<file path=ppt/slides/_rels/slide2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14.xml"/><Relationship Id="rId5" Type="http://schemas.openxmlformats.org/officeDocument/2006/relationships/slideLayout" Target="../slideLayouts/slideLayout707.xml"/><Relationship Id="rId4" Type="http://schemas.openxmlformats.org/officeDocument/2006/relationships/tags" Target="../tags/tag7.xml"/></Relationships>
</file>

<file path=ppt/slides/_rels/slide22.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15.xml"/><Relationship Id="rId5" Type="http://schemas.openxmlformats.org/officeDocument/2006/relationships/slideLayout" Target="../slideLayouts/slideLayout809.xml"/><Relationship Id="rId4" Type="http://schemas.openxmlformats.org/officeDocument/2006/relationships/tags" Target="../tags/tag11.xml"/></Relationships>
</file>

<file path=ppt/slides/_rels/slide23.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16.xml"/><Relationship Id="rId5" Type="http://schemas.openxmlformats.org/officeDocument/2006/relationships/slideLayout" Target="../slideLayouts/slideLayout826.xml"/><Relationship Id="rId4"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655.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655.xml"/><Relationship Id="rId5" Type="http://schemas.openxmlformats.org/officeDocument/2006/relationships/image" Target="../media/image1.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43.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67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7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67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7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67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672.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672.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681.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68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8.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38.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结项汇报</a:t>
            </a:r>
          </a:p>
        </p:txBody>
      </p:sp>
      <p:sp>
        <p:nvSpPr>
          <p:cNvPr id="3" name="内容占位符 2"/>
          <p:cNvSpPr>
            <a:spLocks noGrp="1"/>
          </p:cNvSpPr>
          <p:nvPr>
            <p:ph sz="quarter" idx="10"/>
          </p:nvPr>
        </p:nvSpPr>
        <p:spPr/>
        <p:txBody>
          <a:bodyPr/>
          <a:lstStyle/>
          <a:p>
            <a:r>
              <a:rPr lang="en-US" altLang="zh-CN" dirty="0"/>
              <a:t>2026</a:t>
            </a:r>
            <a:r>
              <a:rPr lang="zh-CN" altLang="en-US" dirty="0"/>
              <a:t>年</a:t>
            </a:r>
            <a:r>
              <a:rPr lang="en-US" altLang="zh-CN" dirty="0"/>
              <a:t>1</a:t>
            </a:r>
            <a:r>
              <a:rPr lang="zh-CN" altLang="en-US" dirty="0"/>
              <a:t>月</a:t>
            </a:r>
          </a:p>
        </p:txBody>
      </p:sp>
      <p:sp>
        <p:nvSpPr>
          <p:cNvPr id="4" name="文本占位符 3"/>
          <p:cNvSpPr>
            <a:spLocks noGrp="1"/>
          </p:cNvSpPr>
          <p:nvPr>
            <p:ph type="body" sz="quarter" idx="11"/>
          </p:nvPr>
        </p:nvSpPr>
        <p:spPr/>
        <p:txBody>
          <a:bodyPr/>
          <a:lstStyle/>
          <a:p>
            <a:r>
              <a:rPr lang="zh-CN" altLang="en-US" dirty="0"/>
              <a:t>数据服务实验室</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sym typeface="+mn-ea"/>
              </a:rPr>
              <a:t>信道</a:t>
            </a:r>
            <a:r>
              <a:rPr lang="zh-CN" altLang="en-US" sz="2800" dirty="0">
                <a:sym typeface="+mn-ea"/>
              </a:rPr>
              <a:t>预测</a:t>
            </a:r>
            <a:r>
              <a:rPr lang="en-US" altLang="zh-CN" sz="2800" dirty="0">
                <a:sym typeface="+mn-ea"/>
              </a:rPr>
              <a:t>-</a:t>
            </a:r>
            <a:r>
              <a:rPr lang="zh-CN" altLang="en-US" sz="2800" b="0" dirty="0">
                <a:sym typeface="+mn-ea"/>
              </a:rPr>
              <a:t>研究现状</a:t>
            </a:r>
          </a:p>
        </p:txBody>
      </p:sp>
      <p:sp>
        <p:nvSpPr>
          <p:cNvPr id="4"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仅基于时间或空间单结构特征建模</a:t>
            </a:r>
            <a:r>
              <a:rPr kumimoji="1" lang="en-US" altLang="zh-CN" sz="2400" dirty="0">
                <a:solidFill>
                  <a:schemeClr val="tx1"/>
                </a:solidFill>
                <a:latin typeface="宋体" charset="0"/>
                <a:ea typeface="宋体" charset="0"/>
              </a:rPr>
              <a:t>，</a:t>
            </a:r>
            <a:r>
              <a:rPr kumimoji="1" lang="zh-CN" sz="2400" dirty="0">
                <a:solidFill>
                  <a:schemeClr val="tx2"/>
                </a:solidFill>
                <a:latin typeface="宋体" charset="0"/>
                <a:ea typeface="宋体" charset="0"/>
              </a:rPr>
              <a:t>难以泛化</a:t>
            </a:r>
            <a:r>
              <a:rPr kumimoji="1" lang="zh-CN" sz="2400" dirty="0">
                <a:solidFill>
                  <a:schemeClr val="tx1"/>
                </a:solidFill>
                <a:latin typeface="宋体" charset="0"/>
                <a:ea typeface="宋体" charset="0"/>
              </a:rPr>
              <a:t>至复杂场景</a:t>
            </a:r>
            <a:endParaRPr kumimoji="1" lang="en-US" sz="2400" dirty="0">
              <a:solidFill>
                <a:schemeClr val="tx1"/>
              </a:solidFill>
              <a:latin typeface="宋体" charset="0"/>
              <a:ea typeface="宋体" charset="0"/>
            </a:endParaRPr>
          </a:p>
        </p:txBody>
      </p:sp>
      <p:sp>
        <p:nvSpPr>
          <p:cNvPr id="73" name="矩形 72"/>
          <p:cNvSpPr/>
          <p:nvPr/>
        </p:nvSpPr>
        <p:spPr>
          <a:xfrm>
            <a:off x="4771390" y="1222375"/>
            <a:ext cx="7033895"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74" name="矩形 73"/>
          <p:cNvSpPr/>
          <p:nvPr/>
        </p:nvSpPr>
        <p:spPr>
          <a:xfrm>
            <a:off x="422275" y="1224915"/>
            <a:ext cx="356108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75" name="右箭头 74"/>
          <p:cNvSpPr/>
          <p:nvPr/>
        </p:nvSpPr>
        <p:spPr>
          <a:xfrm>
            <a:off x="4172585" y="2913380"/>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sp>
        <p:nvSpPr>
          <p:cNvPr id="76" name="矩形 75"/>
          <p:cNvSpPr/>
          <p:nvPr/>
        </p:nvSpPr>
        <p:spPr>
          <a:xfrm>
            <a:off x="401955" y="1212850"/>
            <a:ext cx="3600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传统方法</a:t>
            </a:r>
          </a:p>
        </p:txBody>
      </p:sp>
      <p:sp>
        <p:nvSpPr>
          <p:cNvPr id="77" name="文本框 76"/>
          <p:cNvSpPr txBox="1"/>
          <p:nvPr/>
        </p:nvSpPr>
        <p:spPr>
          <a:xfrm>
            <a:off x="769620" y="4975860"/>
            <a:ext cx="2861945" cy="505321"/>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a:solidFill>
                  <a:srgbClr val="004098"/>
                </a:solidFill>
                <a:latin typeface="Arial" panose="020B0604020202090204" pitchFamily="34" charset="0"/>
                <a:ea typeface="微软雅黑" charset="0"/>
              </a:rPr>
              <a:t>自回归模型预测器</a:t>
            </a:r>
          </a:p>
        </p:txBody>
      </p:sp>
      <p:pic>
        <p:nvPicPr>
          <p:cNvPr id="78" name="图片 77"/>
          <p:cNvPicPr>
            <a:picLocks noChangeAspect="1"/>
          </p:cNvPicPr>
          <p:nvPr/>
        </p:nvPicPr>
        <p:blipFill>
          <a:blip r:embed="rId3"/>
          <a:stretch>
            <a:fillRect/>
          </a:stretch>
        </p:blipFill>
        <p:spPr>
          <a:xfrm>
            <a:off x="5675630" y="1837372"/>
            <a:ext cx="4812665" cy="1335405"/>
          </a:xfrm>
          <a:prstGeom prst="rect">
            <a:avLst/>
          </a:prstGeom>
        </p:spPr>
      </p:pic>
      <p:sp>
        <p:nvSpPr>
          <p:cNvPr id="79" name="矩形 78"/>
          <p:cNvSpPr/>
          <p:nvPr/>
        </p:nvSpPr>
        <p:spPr>
          <a:xfrm>
            <a:off x="4761230" y="1221740"/>
            <a:ext cx="7056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深度学习</a:t>
            </a:r>
          </a:p>
        </p:txBody>
      </p:sp>
      <mc:AlternateContent xmlns:mc="http://schemas.openxmlformats.org/markup-compatibility/2006" xmlns:a14="http://schemas.microsoft.com/office/drawing/2010/main">
        <mc:Choice Requires="a14">
          <p:sp>
            <p:nvSpPr>
              <p:cNvPr id="80" name="文本框 79"/>
              <p:cNvSpPr txBox="1"/>
              <p:nvPr/>
            </p:nvSpPr>
            <p:spPr>
              <a:xfrm>
                <a:off x="576580" y="2288540"/>
                <a:ext cx="3338195" cy="2306955"/>
              </a:xfrm>
              <a:prstGeom prst="rect">
                <a:avLst/>
              </a:prstGeom>
              <a:noFill/>
            </p:spPr>
            <p:txBody>
              <a:bodyPr wrap="square" rtlCol="0">
                <a:spAutoFit/>
              </a:bodyPr>
              <a:lstStyle/>
              <a:p>
                <a14:m>
                  <m:oMath xmlns:m="http://schemas.openxmlformats.org/officeDocument/2006/math">
                    <m:r>
                      <a:rPr lang="en-US" altLang="zh-CN" i="1">
                        <a:latin typeface="Cambria Math" panose="02040503050406030204" pitchFamily="18" charset="0"/>
                        <a:cs typeface="DejaVu Math TeX Gyre" panose="02000503000000000000" charset="0"/>
                      </a:rPr>
                      <m:t>𝐴𝑅</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𝑝</m:t>
                    </m:r>
                    <m:r>
                      <a:rPr lang="en-US" altLang="zh-CN" i="1">
                        <a:latin typeface="Cambria Math" panose="02040503050406030204" pitchFamily="18" charset="0"/>
                        <a:cs typeface="DejaVu Math TeX Gyre" panose="02000503000000000000" charset="0"/>
                      </a:rPr>
                      <m:t>)</m:t>
                    </m:r>
                  </m:oMath>
                </a14:m>
                <a:r>
                  <a:rPr lang="en-US" altLang="zh-CN"/>
                  <a:t>：</a:t>
                </a:r>
                <a:r>
                  <a:rPr lang="zh-CN" altLang="en-US"/>
                  <a:t>通过过去</a:t>
                </a:r>
                <a14:m>
                  <m:oMath xmlns:m="http://schemas.openxmlformats.org/officeDocument/2006/math">
                    <m:r>
                      <a:rPr lang="en-US" altLang="zh-CN" b="1" i="1">
                        <a:solidFill>
                          <a:schemeClr val="tx2"/>
                        </a:solidFill>
                        <a:latin typeface="Cambria Math" panose="02040503050406030204" pitchFamily="18" charset="0"/>
                        <a:cs typeface="DejaVu Math TeX Gyre" panose="02000503000000000000" charset="0"/>
                      </a:rPr>
                      <m:t>𝒑</m:t>
                    </m:r>
                  </m:oMath>
                </a14:m>
                <a:r>
                  <a:rPr lang="zh-CN" altLang="en-US">
                    <a:sym typeface="微软雅黑"/>
                  </a:rPr>
                  <a:t>个</a:t>
                </a:r>
                <a:r>
                  <a:rPr lang="zh-CN" altLang="en-US"/>
                  <a:t>时刻的序列值</a:t>
                </a:r>
                <a:r>
                  <a:rPr lang="zh-CN" altLang="en-US" b="1">
                    <a:solidFill>
                      <a:schemeClr val="tx2"/>
                    </a:solidFill>
                  </a:rPr>
                  <a:t>线性组合</a:t>
                </a:r>
                <a:r>
                  <a:rPr lang="zh-CN" altLang="en-US"/>
                  <a:t>来预测当前值</a:t>
                </a: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𝑎</m:t>
                        </m:r>
                      </m:e>
                      <m:sub>
                        <m:r>
                          <a:rPr lang="en-US" altLang="zh-CN" i="1">
                            <a:latin typeface="Cambria Math" panose="02040503050406030204" pitchFamily="18" charset="0"/>
                            <a:cs typeface="DejaVu Math TeX Gyre" panose="02000503000000000000" charset="0"/>
                          </a:rPr>
                          <m:t>𝑙</m:t>
                        </m:r>
                      </m:sub>
                    </m:sSub>
                  </m:oMath>
                </a14:m>
                <a:r>
                  <a:rPr lang="zh-CN" altLang="en-US">
                    <a:latin typeface="DejaVu Math TeX Gyre" panose="02000503000000000000" charset="0"/>
                    <a:cs typeface="DejaVu Math TeX Gyre" panose="02000503000000000000" charset="0"/>
                  </a:rPr>
                  <a:t>是</a:t>
                </a:r>
                <a:r>
                  <a:rPr lang="en-US" altLang="zh-CN">
                    <a:latin typeface="DejaVu Math TeX Gyre" panose="02000503000000000000" charset="0"/>
                    <a:cs typeface="DejaVu Math TeX Gyre" panose="02000503000000000000" charset="0"/>
                  </a:rPr>
                  <a:t>AR</a:t>
                </a:r>
                <a:r>
                  <a:rPr lang="zh-CN" altLang="en-US">
                    <a:latin typeface="DejaVu Math TeX Gyre" panose="02000503000000000000" charset="0"/>
                    <a:cs typeface="DejaVu Math TeX Gyre" panose="02000503000000000000" charset="0"/>
                  </a:rPr>
                  <a:t>模型系数</a:t>
                </a:r>
                <a:r>
                  <a:rPr lang="en-US" altLang="zh-CN">
                    <a:latin typeface="DejaVu Math TeX Gyre" panose="02000503000000000000" charset="0"/>
                    <a:cs typeface="DejaVu Math TeX Gyre" panose="02000503000000000000" charset="0"/>
                  </a:rPr>
                  <a:t>，</a:t>
                </a:r>
                <a14:m>
                  <m:oMath xmlns:m="http://schemas.openxmlformats.org/officeDocument/2006/math">
                    <m:r>
                      <a:rPr lang="en-US" altLang="zh-CN" i="1">
                        <a:latin typeface="Cambria Math" panose="02040503050406030204" pitchFamily="18" charset="0"/>
                        <a:cs typeface="DejaVu Math TeX Gyre" panose="02000503000000000000" charset="0"/>
                      </a:rPr>
                      <m:t>𝑤</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oMath>
                </a14:m>
                <a:r>
                  <a:rPr lang="zh-CN" altLang="en-US">
                    <a:latin typeface="DejaVu Math TeX Gyre" panose="02000503000000000000" charset="0"/>
                    <a:cs typeface="DejaVu Math TeX Gyre" panose="02000503000000000000" charset="0"/>
                  </a:rPr>
                  <a:t>是零均值高斯噪声</a:t>
                </a:r>
              </a:p>
            </p:txBody>
          </p:sp>
        </mc:Choice>
        <mc:Fallback xmlns="">
          <p:sp>
            <p:nvSpPr>
              <p:cNvPr id="80" name="文本框 79"/>
              <p:cNvSpPr txBox="1">
                <a:spLocks noRot="1" noChangeAspect="1" noMove="1" noResize="1" noEditPoints="1" noAdjustHandles="1" noChangeArrowheads="1" noChangeShapeType="1" noTextEdit="1"/>
              </p:cNvSpPr>
              <p:nvPr/>
            </p:nvSpPr>
            <p:spPr>
              <a:xfrm>
                <a:off x="576580" y="2288540"/>
                <a:ext cx="3338195" cy="2306955"/>
              </a:xfrm>
              <a:prstGeom prst="rect">
                <a:avLst/>
              </a:prstGeom>
              <a:blipFill rotWithShape="1">
                <a:blip r:embed="rId4"/>
                <a:stretch>
                  <a:fillRect b="-11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488252" y="3031744"/>
                <a:ext cx="3445510" cy="7023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nary>
                        <m:naryPr>
                          <m:chr m:val="∑"/>
                          <m:limLoc m:val="undOvr"/>
                          <m:ctrlPr>
                            <a:rPr lang="en-US" altLang="zh-CN" i="1">
                              <a:latin typeface="Cambria Math" panose="02040503050406030204" pitchFamily="18" charset="0"/>
                              <a:cs typeface="DejaVu Math TeX Gyre" panose="02000503000000000000" charset="0"/>
                            </a:rPr>
                          </m:ctrlPr>
                        </m:naryPr>
                        <m:sub>
                          <m:r>
                            <a:rPr lang="en-US" altLang="zh-CN" i="1">
                              <a:latin typeface="Cambria Math" panose="02040503050406030204" pitchFamily="18" charset="0"/>
                              <a:cs typeface="DejaVu Math TeX Gyre" panose="02000503000000000000" charset="0"/>
                            </a:rPr>
                            <m:t>𝑙</m:t>
                          </m:r>
                          <m:r>
                            <a:rPr lang="en-US" altLang="zh-CN" i="1">
                              <a:latin typeface="Cambria Math" panose="02040503050406030204" pitchFamily="18" charset="0"/>
                              <a:cs typeface="DejaVu Math TeX Gyre" panose="02000503000000000000" charset="0"/>
                            </a:rPr>
                            <m:t>=1</m:t>
                          </m:r>
                        </m:sub>
                        <m:sup>
                          <m:r>
                            <a:rPr lang="en-US" altLang="zh-CN" i="1">
                              <a:latin typeface="Cambria Math" panose="02040503050406030204" pitchFamily="18" charset="0"/>
                              <a:cs typeface="DejaVu Math TeX Gyre" panose="02000503000000000000" charset="0"/>
                            </a:rPr>
                            <m:t>𝑝</m:t>
                          </m:r>
                        </m:sup>
                        <m:e>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𝑎</m:t>
                              </m:r>
                            </m:e>
                            <m:sub>
                              <m:r>
                                <a:rPr lang="en-US" altLang="zh-CN" i="1">
                                  <a:latin typeface="Cambria Math" panose="02040503050406030204" pitchFamily="18" charset="0"/>
                                  <a:cs typeface="DejaVu Math TeX Gyre" panose="02000503000000000000" charset="0"/>
                                </a:rPr>
                                <m:t>𝑙</m:t>
                              </m:r>
                            </m:sub>
                          </m:sSub>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𝑙</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𝑤</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e>
                      </m:nary>
                    </m:oMath>
                  </m:oMathPara>
                </a14:m>
                <a:endParaRPr lang="en-US" altLang="zh-CN"/>
              </a:p>
            </p:txBody>
          </p:sp>
        </mc:Choice>
        <mc:Fallback xmlns="">
          <p:sp>
            <p:nvSpPr>
              <p:cNvPr id="81" name="文本框 80"/>
              <p:cNvSpPr txBox="1">
                <a:spLocks noRot="1" noChangeAspect="1" noMove="1" noResize="1" noEditPoints="1" noAdjustHandles="1" noChangeArrowheads="1" noChangeShapeType="1" noTextEdit="1"/>
              </p:cNvSpPr>
              <p:nvPr/>
            </p:nvSpPr>
            <p:spPr>
              <a:xfrm>
                <a:off x="488252" y="3031744"/>
                <a:ext cx="3445510" cy="702310"/>
              </a:xfrm>
              <a:prstGeom prst="rect">
                <a:avLst/>
              </a:prstGeom>
              <a:blipFill rotWithShape="1">
                <a:blip r:embed="rId5"/>
                <a:stretch>
                  <a:fillRect l="-17" t="-36" r="17" b="36"/>
                </a:stretch>
              </a:blipFill>
            </p:spPr>
            <p:txBody>
              <a:bodyPr/>
              <a:lstStyle/>
              <a:p>
                <a:r>
                  <a:rPr lang="zh-CN" altLang="en-US">
                    <a:noFill/>
                  </a:rPr>
                  <a:t> </a:t>
                </a:r>
              </a:p>
            </p:txBody>
          </p:sp>
        </mc:Fallback>
      </mc:AlternateContent>
      <p:pic>
        <p:nvPicPr>
          <p:cNvPr id="82" name="图片 81"/>
          <p:cNvPicPr>
            <a:picLocks noChangeAspect="1"/>
          </p:cNvPicPr>
          <p:nvPr/>
        </p:nvPicPr>
        <p:blipFill>
          <a:blip r:embed="rId6"/>
          <a:srcRect l="7249" r="11364"/>
          <a:stretch>
            <a:fillRect/>
          </a:stretch>
        </p:blipFill>
        <p:spPr>
          <a:xfrm>
            <a:off x="9518650" y="3115945"/>
            <a:ext cx="2160270" cy="2524760"/>
          </a:xfrm>
          <a:prstGeom prst="rect">
            <a:avLst/>
          </a:prstGeom>
        </p:spPr>
      </p:pic>
      <p:sp>
        <p:nvSpPr>
          <p:cNvPr id="83" name="圆角右箭头 82"/>
          <p:cNvSpPr/>
          <p:nvPr/>
        </p:nvSpPr>
        <p:spPr>
          <a:xfrm rot="5400000">
            <a:off x="10735567" y="2391728"/>
            <a:ext cx="641350" cy="755015"/>
          </a:xfrm>
          <a:prstGeom prst="bentArrow">
            <a:avLst/>
          </a:prstGeom>
          <a:solidFill>
            <a:srgbClr val="2B75CF"/>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pic>
        <p:nvPicPr>
          <p:cNvPr id="84" name="图片 83"/>
          <p:cNvPicPr>
            <a:picLocks noChangeAspect="1"/>
          </p:cNvPicPr>
          <p:nvPr/>
        </p:nvPicPr>
        <p:blipFill>
          <a:blip r:embed="rId7"/>
          <a:stretch>
            <a:fillRect/>
          </a:stretch>
        </p:blipFill>
        <p:spPr>
          <a:xfrm>
            <a:off x="5280514" y="3327318"/>
            <a:ext cx="4257331" cy="2313387"/>
          </a:xfrm>
          <a:prstGeom prst="rect">
            <a:avLst/>
          </a:prstGeom>
        </p:spPr>
      </p:pic>
      <p:sp>
        <p:nvSpPr>
          <p:cNvPr id="85" name="文本框 84"/>
          <p:cNvSpPr txBox="1"/>
          <p:nvPr/>
        </p:nvSpPr>
        <p:spPr>
          <a:xfrm>
            <a:off x="10443784" y="1897697"/>
            <a:ext cx="1224915"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zh-CN" altLang="en-US">
                <a:solidFill>
                  <a:srgbClr val="004098"/>
                </a:solidFill>
                <a:latin typeface="Arial" panose="020B0604020202090204" pitchFamily="34" charset="0"/>
                <a:ea typeface="微软雅黑" charset="0"/>
              </a:rPr>
              <a:t>复值卷积</a:t>
            </a:r>
          </a:p>
        </p:txBody>
      </p:sp>
      <p:sp>
        <p:nvSpPr>
          <p:cNvPr id="86" name="文本框 85"/>
          <p:cNvSpPr txBox="1"/>
          <p:nvPr/>
        </p:nvSpPr>
        <p:spPr>
          <a:xfrm>
            <a:off x="4906328" y="1858645"/>
            <a:ext cx="834707"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zh-CN" altLang="en-US" dirty="0" smtClean="0">
                <a:solidFill>
                  <a:srgbClr val="004098"/>
                </a:solidFill>
                <a:latin typeface="Arial" panose="020B0604020202090204" pitchFamily="34" charset="0"/>
                <a:ea typeface="微软雅黑" charset="0"/>
              </a:rPr>
              <a:t>卷积</a:t>
            </a:r>
            <a:endParaRPr lang="zh-CN" altLang="en-US" dirty="0">
              <a:solidFill>
                <a:srgbClr val="004098"/>
              </a:solidFill>
              <a:latin typeface="Arial" panose="020B0604020202090204" pitchFamily="34" charset="0"/>
              <a:ea typeface="微软雅黑" charset="0"/>
            </a:endParaRPr>
          </a:p>
        </p:txBody>
      </p:sp>
      <p:sp>
        <p:nvSpPr>
          <p:cNvPr id="87" name="文本框 86"/>
          <p:cNvSpPr txBox="1"/>
          <p:nvPr/>
        </p:nvSpPr>
        <p:spPr>
          <a:xfrm>
            <a:off x="4906328" y="3039427"/>
            <a:ext cx="834707"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en-US" altLang="zh-CN" dirty="0" smtClean="0">
                <a:solidFill>
                  <a:srgbClr val="004098"/>
                </a:solidFill>
                <a:latin typeface="Arial" panose="020B0604020202090204" pitchFamily="34" charset="0"/>
                <a:ea typeface="微软雅黑" charset="0"/>
              </a:rPr>
              <a:t>LSTM</a:t>
            </a:r>
            <a:endParaRPr lang="zh-CN" altLang="en-US" dirty="0">
              <a:solidFill>
                <a:srgbClr val="004098"/>
              </a:solidFill>
              <a:latin typeface="Arial" panose="020B0604020202090204" pitchFamily="34" charset="0"/>
              <a:ea typeface="微软雅黑"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t>信道</a:t>
            </a:r>
            <a:r>
              <a:rPr lang="zh-CN" altLang="en-US" sz="2800" dirty="0"/>
              <a:t>预测</a:t>
            </a:r>
            <a:r>
              <a:rPr lang="en-US" altLang="zh-CN" sz="2800" dirty="0">
                <a:sym typeface="+mn-ea"/>
              </a:rPr>
              <a:t>-</a:t>
            </a:r>
            <a:r>
              <a:rPr lang="zh-CN" altLang="en-US" sz="2800" b="0" dirty="0"/>
              <a:t>研究现状</a:t>
            </a:r>
          </a:p>
        </p:txBody>
      </p:sp>
      <p:sp>
        <p:nvSpPr>
          <p:cNvPr id="30" name="矩形 29"/>
          <p:cNvSpPr/>
          <p:nvPr/>
        </p:nvSpPr>
        <p:spPr>
          <a:xfrm>
            <a:off x="4478020" y="1140460"/>
            <a:ext cx="735330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31" name="矩形 30"/>
          <p:cNvSpPr/>
          <p:nvPr/>
        </p:nvSpPr>
        <p:spPr>
          <a:xfrm>
            <a:off x="725805" y="1164590"/>
            <a:ext cx="305181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32" name="矩形 31"/>
          <p:cNvSpPr/>
          <p:nvPr/>
        </p:nvSpPr>
        <p:spPr>
          <a:xfrm>
            <a:off x="715645" y="1152525"/>
            <a:ext cx="3078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en-US" altLang="zh-CN" sz="2400">
                <a:solidFill>
                  <a:srgbClr val="FFFFFF"/>
                </a:solidFill>
                <a:latin typeface="Arial" panose="020B0604020202090204" pitchFamily="34" charset="0"/>
                <a:ea typeface="微软雅黑" charset="0"/>
              </a:rPr>
              <a:t>Transformer</a:t>
            </a:r>
          </a:p>
        </p:txBody>
      </p:sp>
      <p:sp>
        <p:nvSpPr>
          <p:cNvPr id="33" name="文本框 32"/>
          <p:cNvSpPr txBox="1"/>
          <p:nvPr/>
        </p:nvSpPr>
        <p:spPr>
          <a:xfrm>
            <a:off x="833755" y="4956175"/>
            <a:ext cx="2861945" cy="51018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en-US" altLang="zh-CN" sz="2400">
                <a:solidFill>
                  <a:srgbClr val="004098"/>
                </a:solidFill>
                <a:latin typeface="Arial" panose="020B0604020202090204" pitchFamily="34" charset="0"/>
                <a:ea typeface="微软雅黑" charset="0"/>
              </a:rPr>
              <a:t>GPT</a:t>
            </a:r>
            <a:r>
              <a:rPr lang="zh-CN" altLang="en-US" sz="2400">
                <a:solidFill>
                  <a:srgbClr val="004098"/>
                </a:solidFill>
                <a:latin typeface="Arial" panose="020B0604020202090204" pitchFamily="34" charset="0"/>
                <a:ea typeface="微软雅黑" charset="0"/>
              </a:rPr>
              <a:t>架构基础</a:t>
            </a:r>
          </a:p>
        </p:txBody>
      </p:sp>
      <p:sp>
        <p:nvSpPr>
          <p:cNvPr id="34" name="矩形 33"/>
          <p:cNvSpPr/>
          <p:nvPr/>
        </p:nvSpPr>
        <p:spPr>
          <a:xfrm>
            <a:off x="4464050" y="1139825"/>
            <a:ext cx="7380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大语言模型</a:t>
            </a:r>
          </a:p>
        </p:txBody>
      </p:sp>
      <p:pic>
        <p:nvPicPr>
          <p:cNvPr id="35" name="图片 34"/>
          <p:cNvPicPr>
            <a:picLocks noChangeAspect="1"/>
          </p:cNvPicPr>
          <p:nvPr/>
        </p:nvPicPr>
        <p:blipFill>
          <a:blip r:embed="rId3"/>
          <a:stretch>
            <a:fillRect/>
          </a:stretch>
        </p:blipFill>
        <p:spPr>
          <a:xfrm>
            <a:off x="743585" y="1759585"/>
            <a:ext cx="2992755" cy="3062605"/>
          </a:xfrm>
          <a:prstGeom prst="rect">
            <a:avLst/>
          </a:prstGeom>
        </p:spPr>
      </p:pic>
      <p:sp>
        <p:nvSpPr>
          <p:cNvPr id="36" name="右箭头 35"/>
          <p:cNvSpPr/>
          <p:nvPr/>
        </p:nvSpPr>
        <p:spPr>
          <a:xfrm>
            <a:off x="191135" y="2831465"/>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sp>
        <p:nvSpPr>
          <p:cNvPr id="37" name="右箭头 36"/>
          <p:cNvSpPr/>
          <p:nvPr/>
        </p:nvSpPr>
        <p:spPr>
          <a:xfrm>
            <a:off x="3942080" y="2831465"/>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pic>
        <p:nvPicPr>
          <p:cNvPr id="38" name="图片 37"/>
          <p:cNvPicPr>
            <a:picLocks noChangeAspect="1"/>
          </p:cNvPicPr>
          <p:nvPr/>
        </p:nvPicPr>
        <p:blipFill>
          <a:blip r:embed="rId4"/>
          <a:srcRect r="9516"/>
          <a:stretch>
            <a:fillRect/>
          </a:stretch>
        </p:blipFill>
        <p:spPr>
          <a:xfrm>
            <a:off x="4556760" y="2273300"/>
            <a:ext cx="7233285" cy="2256155"/>
          </a:xfrm>
          <a:prstGeom prst="rect">
            <a:avLst/>
          </a:prstGeom>
        </p:spPr>
      </p:pic>
      <p:sp>
        <p:nvSpPr>
          <p:cNvPr id="39" name="文本框 38"/>
          <p:cNvSpPr txBox="1"/>
          <p:nvPr/>
        </p:nvSpPr>
        <p:spPr>
          <a:xfrm>
            <a:off x="5437505" y="4822190"/>
            <a:ext cx="5272405" cy="51018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a:solidFill>
                  <a:srgbClr val="004098"/>
                </a:solidFill>
                <a:latin typeface="Arial" panose="020B0604020202090204" pitchFamily="34" charset="0"/>
                <a:ea typeface="微软雅黑" charset="0"/>
              </a:rPr>
              <a:t>微调预训练的大语言模型</a:t>
            </a:r>
          </a:p>
        </p:txBody>
      </p:sp>
      <p:pic>
        <p:nvPicPr>
          <p:cNvPr id="40" name="图片 39"/>
          <p:cNvPicPr>
            <a:picLocks noChangeAspect="1"/>
          </p:cNvPicPr>
          <p:nvPr/>
        </p:nvPicPr>
        <p:blipFill>
          <a:blip r:embed="rId4"/>
          <a:srcRect l="90484" t="67000" b="5120"/>
          <a:stretch>
            <a:fillRect/>
          </a:stretch>
        </p:blipFill>
        <p:spPr>
          <a:xfrm>
            <a:off x="11019155" y="1750695"/>
            <a:ext cx="685800" cy="567055"/>
          </a:xfrm>
          <a:prstGeom prst="rect">
            <a:avLst/>
          </a:prstGeom>
        </p:spPr>
      </p:pic>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全局注意力机制实现并行建模</a:t>
            </a:r>
            <a:r>
              <a:rPr kumimoji="1" lang="en-US" altLang="zh-CN" sz="2400" dirty="0">
                <a:solidFill>
                  <a:schemeClr val="tx1"/>
                </a:solidFill>
                <a:latin typeface="宋体" charset="0"/>
                <a:ea typeface="宋体" charset="0"/>
              </a:rPr>
              <a:t>，</a:t>
            </a:r>
            <a:r>
              <a:rPr kumimoji="1" lang="zh-CN" altLang="en-US" sz="2400" dirty="0">
                <a:solidFill>
                  <a:schemeClr val="tx1"/>
                </a:solidFill>
                <a:latin typeface="宋体" charset="0"/>
                <a:ea typeface="宋体" charset="0"/>
              </a:rPr>
              <a:t>但</a:t>
            </a:r>
            <a:r>
              <a:rPr kumimoji="1" lang="zh-CN" altLang="en-US" sz="2400" dirty="0">
                <a:solidFill>
                  <a:schemeClr val="tx2"/>
                </a:solidFill>
                <a:latin typeface="宋体" charset="0"/>
                <a:ea typeface="宋体" charset="0"/>
              </a:rPr>
              <a:t>难以应对</a:t>
            </a:r>
            <a:r>
              <a:rPr kumimoji="1" lang="en-US" altLang="zh-CN" sz="2400" dirty="0">
                <a:solidFill>
                  <a:schemeClr val="tx1"/>
                </a:solidFill>
                <a:latin typeface="宋体" charset="0"/>
                <a:ea typeface="宋体" charset="0"/>
              </a:rPr>
              <a:t>MIMO</a:t>
            </a:r>
            <a:r>
              <a:rPr kumimoji="1" lang="zh-CN" altLang="en-US" sz="2400" dirty="0">
                <a:solidFill>
                  <a:schemeClr val="tx1"/>
                </a:solidFill>
                <a:latin typeface="宋体" charset="0"/>
                <a:ea typeface="宋体" charset="0"/>
              </a:rPr>
              <a:t>技术中的多维</a:t>
            </a:r>
            <a:r>
              <a:rPr kumimoji="1" lang="en-US" altLang="zh-CN" sz="2400" dirty="0">
                <a:solidFill>
                  <a:schemeClr val="tx1"/>
                </a:solidFill>
                <a:latin typeface="宋体" charset="0"/>
                <a:ea typeface="宋体" charset="0"/>
              </a:rPr>
              <a:t>CSI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latin typeface="Times New Roman" panose="02020503050405090304" pitchFamily="18" charset="0"/>
              </a:rPr>
              <a:t>信道</a:t>
            </a:r>
            <a:r>
              <a:rPr lang="zh-CN" altLang="en-US" sz="2800" dirty="0">
                <a:latin typeface="Times New Roman" panose="02020503050405090304" pitchFamily="18" charset="0"/>
              </a:rPr>
              <a:t>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a:t>
            </a:r>
            <a:r>
              <a:rPr lang="en-US" altLang="zh-CN" sz="2800" b="0" dirty="0" smtClean="0">
                <a:latin typeface="Times New Roman" panose="02020503050405090304" pitchFamily="18" charset="0"/>
              </a:rPr>
              <a:t>SISO</a:t>
            </a:r>
            <a:endParaRPr lang="zh-CN" altLang="en-US" sz="2800" b="0" dirty="0">
              <a:latin typeface="Times New Roman" panose="02020503050405090304" pitchFamily="18" charset="0"/>
            </a:endParaRPr>
          </a:p>
        </p:txBody>
      </p:sp>
      <p:pic>
        <p:nvPicPr>
          <p:cNvPr id="2" name="图片 1"/>
          <p:cNvPicPr>
            <a:picLocks noChangeAspect="1"/>
          </p:cNvPicPr>
          <p:nvPr/>
        </p:nvPicPr>
        <p:blipFill>
          <a:blip r:embed="rId2"/>
          <a:stretch>
            <a:fillRect/>
          </a:stretch>
        </p:blipFill>
        <p:spPr>
          <a:xfrm>
            <a:off x="342471" y="1337310"/>
            <a:ext cx="7932420" cy="3937000"/>
          </a:xfrm>
          <a:prstGeom prst="rect">
            <a:avLst/>
          </a:prstGeom>
        </p:spPr>
      </p:pic>
      <p:pic>
        <p:nvPicPr>
          <p:cNvPr id="16" name="图片 15"/>
          <p:cNvPicPr>
            <a:picLocks noChangeAspect="1"/>
          </p:cNvPicPr>
          <p:nvPr/>
        </p:nvPicPr>
        <p:blipFill>
          <a:blip r:embed="rId3"/>
          <a:stretch>
            <a:fillRect/>
          </a:stretch>
        </p:blipFill>
        <p:spPr>
          <a:xfrm>
            <a:off x="8274685" y="3884930"/>
            <a:ext cx="3606800" cy="1389380"/>
          </a:xfrm>
          <a:prstGeom prst="rect">
            <a:avLst/>
          </a:prstGeom>
        </p:spPr>
      </p:pic>
      <p:grpSp>
        <p:nvGrpSpPr>
          <p:cNvPr id="4" name="组合 3"/>
          <p:cNvGrpSpPr/>
          <p:nvPr/>
        </p:nvGrpSpPr>
        <p:grpSpPr>
          <a:xfrm>
            <a:off x="8675370" y="1326515"/>
            <a:ext cx="2999105" cy="2030095"/>
            <a:chOff x="13016" y="2203"/>
            <a:chExt cx="5680" cy="3844"/>
          </a:xfrm>
        </p:grpSpPr>
        <p:pic>
          <p:nvPicPr>
            <p:cNvPr id="17" name="图片 16"/>
            <p:cNvPicPr/>
            <p:nvPr/>
          </p:nvPicPr>
          <p:blipFill>
            <a:blip r:embed="rId4"/>
            <a:stretch>
              <a:fillRect/>
            </a:stretch>
          </p:blipFill>
          <p:spPr>
            <a:xfrm>
              <a:off x="13016" y="2203"/>
              <a:ext cx="5679" cy="3844"/>
            </a:xfrm>
            <a:prstGeom prst="rect">
              <a:avLst/>
            </a:prstGeom>
          </p:spPr>
        </p:pic>
        <p:pic>
          <p:nvPicPr>
            <p:cNvPr id="3" name="图片 2"/>
            <p:cNvPicPr>
              <a:picLocks noChangeAspect="1"/>
            </p:cNvPicPr>
            <p:nvPr/>
          </p:nvPicPr>
          <p:blipFill>
            <a:blip r:embed="rId5"/>
            <a:stretch>
              <a:fillRect/>
            </a:stretch>
          </p:blipFill>
          <p:spPr>
            <a:xfrm>
              <a:off x="16330" y="5229"/>
              <a:ext cx="2366" cy="818"/>
            </a:xfrm>
            <a:prstGeom prst="rect">
              <a:avLst/>
            </a:prstGeom>
          </p:spPr>
        </p:pic>
      </p:grpSp>
      <p:cxnSp>
        <p:nvCxnSpPr>
          <p:cNvPr id="5" name="肘形连接符 4"/>
          <p:cNvCxnSpPr/>
          <p:nvPr/>
        </p:nvCxnSpPr>
        <p:spPr>
          <a:xfrm flipV="1">
            <a:off x="2995930" y="5274310"/>
            <a:ext cx="7082155" cy="333375"/>
          </a:xfrm>
          <a:prstGeom prst="bentConnector2">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2994660" y="5270500"/>
            <a:ext cx="0" cy="32956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a:stCxn id="16" idx="0"/>
          </p:cNvCxnSpPr>
          <p:nvPr/>
        </p:nvCxnSpPr>
        <p:spPr>
          <a:xfrm flipH="1" flipV="1">
            <a:off x="8684895" y="3350895"/>
            <a:ext cx="1393190" cy="53403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a:stCxn id="16" idx="0"/>
          </p:cNvCxnSpPr>
          <p:nvPr/>
        </p:nvCxnSpPr>
        <p:spPr>
          <a:xfrm flipV="1">
            <a:off x="10078085" y="3357880"/>
            <a:ext cx="1581785" cy="52705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10"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6"/>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宋体" charset="0"/>
                <a:ea typeface="宋体" charset="0"/>
              </a:rPr>
              <a:t>将复杂的时间变化分解为多个</a:t>
            </a:r>
            <a:r>
              <a:rPr kumimoji="1" lang="en-US" altLang="zh-CN" sz="2400" dirty="0">
                <a:solidFill>
                  <a:schemeClr val="tx2"/>
                </a:solidFill>
                <a:latin typeface="宋体" charset="0"/>
                <a:ea typeface="宋体" charset="0"/>
              </a:rPr>
              <a:t>周期内</a:t>
            </a:r>
            <a:r>
              <a:rPr kumimoji="1" lang="en-US" altLang="zh-CN" sz="2400" dirty="0">
                <a:solidFill>
                  <a:schemeClr val="tx1"/>
                </a:solidFill>
                <a:latin typeface="宋体" charset="0"/>
                <a:ea typeface="宋体" charset="0"/>
              </a:rPr>
              <a:t>和</a:t>
            </a:r>
            <a:r>
              <a:rPr kumimoji="1" lang="en-US" altLang="zh-CN" sz="2400" dirty="0">
                <a:solidFill>
                  <a:schemeClr val="tx2"/>
                </a:solidFill>
                <a:latin typeface="宋体" charset="0"/>
                <a:ea typeface="宋体" charset="0"/>
              </a:rPr>
              <a:t>周期间</a:t>
            </a:r>
            <a:r>
              <a:rPr kumimoji="1" lang="en-US" altLang="zh-CN" sz="2400" dirty="0">
                <a:solidFill>
                  <a:schemeClr val="tx1"/>
                </a:solidFill>
                <a:latin typeface="宋体" charset="0"/>
                <a:ea typeface="宋体" charset="0"/>
              </a:rPr>
              <a:t>的变化</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t>信道</a:t>
            </a:r>
            <a:r>
              <a:rPr lang="zh-CN" altLang="en-US" sz="2800" dirty="0"/>
              <a:t>预测</a:t>
            </a:r>
            <a:r>
              <a:rPr lang="en-US" altLang="zh-CN" sz="2800" dirty="0">
                <a:sym typeface="+mn-ea"/>
              </a:rPr>
              <a:t>-</a:t>
            </a:r>
            <a:r>
              <a:rPr lang="zh-CN" altLang="en-US" sz="2800" b="0" dirty="0"/>
              <a:t>视觉语言模型</a:t>
            </a:r>
          </a:p>
        </p:txBody>
      </p:sp>
      <p:pic>
        <p:nvPicPr>
          <p:cNvPr id="11" name="图片 10"/>
          <p:cNvPicPr>
            <a:picLocks noChangeAspect="1"/>
          </p:cNvPicPr>
          <p:nvPr/>
        </p:nvPicPr>
        <p:blipFill>
          <a:blip r:embed="rId3"/>
          <a:stretch>
            <a:fillRect/>
          </a:stretch>
        </p:blipFill>
        <p:spPr>
          <a:xfrm>
            <a:off x="1740535" y="1171575"/>
            <a:ext cx="8506460" cy="4283075"/>
          </a:xfrm>
          <a:prstGeom prst="rect">
            <a:avLst/>
          </a:prstGeom>
        </p:spPr>
      </p:pic>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Times New Roman" panose="02020503050405090304" pitchFamily="18" charset="0"/>
                <a:ea typeface="宋体" charset="0"/>
              </a:rPr>
              <a:t>基于</a:t>
            </a:r>
            <a:r>
              <a:rPr kumimoji="1" lang="en-US" altLang="zh-CN" sz="2400" dirty="0">
                <a:solidFill>
                  <a:schemeClr val="tx1"/>
                </a:solidFill>
                <a:latin typeface="Times New Roman" panose="02020503050405090304" pitchFamily="18" charset="0"/>
                <a:ea typeface="宋体" charset="0"/>
              </a:rPr>
              <a:t>Vision Encoder</a:t>
            </a:r>
            <a:r>
              <a:rPr kumimoji="1" lang="zh-CN" altLang="en-US" sz="2400" dirty="0">
                <a:solidFill>
                  <a:schemeClr val="tx1"/>
                </a:solidFill>
                <a:latin typeface="Times New Roman" panose="02020503050405090304" pitchFamily="18" charset="0"/>
                <a:ea typeface="宋体" charset="0"/>
              </a:rPr>
              <a:t>和</a:t>
            </a:r>
            <a:r>
              <a:rPr kumimoji="1" lang="en-US" altLang="zh-CN" sz="2400" dirty="0">
                <a:solidFill>
                  <a:schemeClr val="tx1"/>
                </a:solidFill>
                <a:latin typeface="Times New Roman" panose="02020503050405090304" pitchFamily="18" charset="0"/>
                <a:ea typeface="宋体" charset="0"/>
              </a:rPr>
              <a:t>LLM</a:t>
            </a:r>
            <a:r>
              <a:rPr kumimoji="1" lang="zh-CN" altLang="en-US" sz="2400" dirty="0">
                <a:solidFill>
                  <a:schemeClr val="tx1"/>
                </a:solidFill>
                <a:latin typeface="Times New Roman" panose="02020503050405090304" pitchFamily="18" charset="0"/>
                <a:ea typeface="宋体" charset="0"/>
              </a:rPr>
              <a:t>的</a:t>
            </a:r>
            <a:r>
              <a:rPr kumimoji="1" lang="en-US" altLang="zh-CN" sz="2400" dirty="0">
                <a:solidFill>
                  <a:schemeClr val="tx1"/>
                </a:solidFill>
                <a:latin typeface="Times New Roman" panose="02020503050405090304" pitchFamily="18" charset="0"/>
                <a:ea typeface="宋体" charset="0"/>
              </a:rPr>
              <a:t>VLM</a:t>
            </a:r>
            <a:r>
              <a:rPr kumimoji="1" lang="zh-CN" altLang="en-US" sz="2400" dirty="0">
                <a:solidFill>
                  <a:schemeClr val="tx1"/>
                </a:solidFill>
                <a:latin typeface="Times New Roman" panose="02020503050405090304" pitchFamily="18" charset="0"/>
                <a:ea typeface="宋体" charset="0"/>
              </a:rPr>
              <a:t>范式给联合建模</a:t>
            </a:r>
            <a:r>
              <a:rPr kumimoji="1" lang="en-US" altLang="zh-CN" sz="2400" dirty="0">
                <a:solidFill>
                  <a:schemeClr val="tx1"/>
                </a:solidFill>
                <a:latin typeface="Times New Roman" panose="02020503050405090304" pitchFamily="18" charset="0"/>
                <a:ea typeface="宋体" charset="0"/>
              </a:rPr>
              <a:t>CSI</a:t>
            </a:r>
            <a:r>
              <a:rPr kumimoji="1" lang="zh-CN" altLang="en-US" sz="2400" dirty="0">
                <a:solidFill>
                  <a:schemeClr val="tx2"/>
                </a:solidFill>
                <a:latin typeface="Times New Roman" panose="02020503050405090304" pitchFamily="18" charset="0"/>
                <a:ea typeface="宋体" charset="0"/>
              </a:rPr>
              <a:t>时空结构</a:t>
            </a:r>
            <a:r>
              <a:rPr kumimoji="1" lang="zh-CN" altLang="en-US" sz="2400" dirty="0">
                <a:solidFill>
                  <a:schemeClr val="tx1"/>
                </a:solidFill>
                <a:latin typeface="Times New Roman" panose="02020503050405090304" pitchFamily="18" charset="0"/>
                <a:ea typeface="宋体" charset="0"/>
              </a:rPr>
              <a:t>带来可能</a:t>
            </a:r>
            <a:endParaRPr kumimoji="1" lang="en-US" sz="24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latin typeface="Times New Roman" panose="02020503050405090304" pitchFamily="18" charset="0"/>
              </a:rPr>
              <a:t>信道</a:t>
            </a:r>
            <a:r>
              <a:rPr lang="zh-CN" altLang="en-US" sz="2800" dirty="0">
                <a:latin typeface="Times New Roman" panose="02020503050405090304" pitchFamily="18" charset="0"/>
              </a:rPr>
              <a:t>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a:t>
            </a:r>
            <a:r>
              <a:rPr lang="en-US" altLang="zh-CN" sz="2800" b="0" dirty="0" smtClean="0">
                <a:latin typeface="Times New Roman" panose="02020503050405090304" pitchFamily="18" charset="0"/>
              </a:rPr>
              <a:t>MIMO</a:t>
            </a:r>
            <a:endParaRPr lang="zh-CN" altLang="en-US" sz="2800" b="0" dirty="0">
              <a:latin typeface="Times New Roman" panose="02020503050405090304" pitchFamily="18" charset="0"/>
            </a:endParaRPr>
          </a:p>
        </p:txBody>
      </p:sp>
      <p:pic>
        <p:nvPicPr>
          <p:cNvPr id="2" name="图片 1"/>
          <p:cNvPicPr>
            <a:picLocks noChangeAspect="1"/>
          </p:cNvPicPr>
          <p:nvPr/>
        </p:nvPicPr>
        <p:blipFill>
          <a:blip r:embed="rId2"/>
          <a:stretch>
            <a:fillRect/>
          </a:stretch>
        </p:blipFill>
        <p:spPr>
          <a:xfrm>
            <a:off x="2136040" y="921121"/>
            <a:ext cx="7566760" cy="46248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信道</a:t>
            </a:r>
            <a:r>
              <a:rPr lang="zh-CN" altLang="en-US" sz="2800" dirty="0"/>
              <a:t>预测</a:t>
            </a:r>
            <a:r>
              <a:rPr lang="en-US" altLang="zh-CN" sz="2800" dirty="0">
                <a:sym typeface="+mn-ea"/>
              </a:rPr>
              <a:t>-</a:t>
            </a:r>
            <a:r>
              <a:rPr lang="zh-CN" altLang="en-US" sz="2800" b="0" dirty="0">
                <a:sym typeface="+mn-ea"/>
              </a:rPr>
              <a:t>数据集</a:t>
            </a:r>
          </a:p>
        </p:txBody>
      </p:sp>
      <p:sp>
        <p:nvSpPr>
          <p:cNvPr id="41" name="文本占位符 4"/>
          <p:cNvSpPr txBox="1"/>
          <p:nvPr/>
        </p:nvSpPr>
        <p:spPr>
          <a:xfrm>
            <a:off x="381635" y="5133340"/>
            <a:ext cx="11198225" cy="115379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lang="en-US" altLang="zh-CN" sz="2400" dirty="0">
                <a:solidFill>
                  <a:schemeClr val="tx1"/>
                </a:solidFill>
                <a:latin typeface="Times New Roman" panose="02020503050405090304" pitchFamily="18" charset="0"/>
                <a:ea typeface="宋体" charset="0"/>
                <a:cs typeface="宋体" charset="0"/>
                <a:sym typeface="+mn-ea"/>
              </a:rPr>
              <a:t>每个样本包括时域的20个TTl和频域的8个RB，TTl的间隔为5ms</a:t>
            </a:r>
            <a:endParaRPr kumimoji="1" lang="zh-CN" sz="2400" dirty="0">
              <a:solidFill>
                <a:schemeClr val="tx1"/>
              </a:solidFill>
              <a:latin typeface="Times New Roman" panose="02020503050405090304" pitchFamily="18" charset="0"/>
              <a:ea typeface="宋体" charset="0"/>
            </a:endParaRPr>
          </a:p>
          <a:p>
            <a:pPr algn="ctr"/>
            <a:r>
              <a:rPr kumimoji="1" lang="zh-CN" sz="2400" dirty="0">
                <a:solidFill>
                  <a:schemeClr val="tx1"/>
                </a:solidFill>
                <a:latin typeface="Times New Roman" panose="02020503050405090304" pitchFamily="18" charset="0"/>
                <a:ea typeface="宋体" charset="0"/>
              </a:rPr>
              <a:t>按照</a:t>
            </a:r>
            <a:r>
              <a:rPr kumimoji="1" lang="zh-CN" sz="2400" dirty="0">
                <a:solidFill>
                  <a:schemeClr val="tx2"/>
                </a:solidFill>
                <a:latin typeface="Times New Roman" panose="02020503050405090304" pitchFamily="18" charset="0"/>
                <a:ea typeface="宋体" charset="0"/>
              </a:rPr>
              <a:t>用户移动</a:t>
            </a:r>
            <a:r>
              <a:rPr kumimoji="1" lang="zh-CN" sz="2400" dirty="0">
                <a:solidFill>
                  <a:schemeClr val="tx1"/>
                </a:solidFill>
                <a:latin typeface="Times New Roman" panose="02020503050405090304" pitchFamily="18" charset="0"/>
                <a:ea typeface="宋体" charset="0"/>
              </a:rPr>
              <a:t>速率(30km/h、60km/h、120km/h、</a:t>
            </a:r>
            <a:r>
              <a:rPr kumimoji="1" lang="en-US" altLang="zh-CN" sz="2400" dirty="0">
                <a:solidFill>
                  <a:schemeClr val="tx1"/>
                </a:solidFill>
                <a:latin typeface="Times New Roman" panose="02020503050405090304" pitchFamily="18" charset="0"/>
                <a:ea typeface="宋体" charset="0"/>
              </a:rPr>
              <a:t>Mix</a:t>
            </a:r>
            <a:r>
              <a:rPr kumimoji="1" lang="zh-CN" sz="2400" dirty="0">
                <a:solidFill>
                  <a:schemeClr val="tx1"/>
                </a:solidFill>
                <a:latin typeface="Times New Roman" panose="02020503050405090304" pitchFamily="18" charset="0"/>
                <a:ea typeface="宋体" charset="0"/>
              </a:rPr>
              <a:t>.km/h)</a:t>
            </a:r>
            <a:r>
              <a:rPr kumimoji="1" lang="zh-CN" sz="2400" dirty="0">
                <a:solidFill>
                  <a:schemeClr val="tx1"/>
                </a:solidFill>
                <a:latin typeface="Times New Roman" panose="02020503050405090304" pitchFamily="18" charset="0"/>
                <a:ea typeface="宋体" charset="0"/>
                <a:sym typeface="+mn-ea"/>
              </a:rPr>
              <a:t>划分</a:t>
            </a:r>
            <a:r>
              <a:rPr kumimoji="1" lang="zh-CN" sz="2400" dirty="0">
                <a:solidFill>
                  <a:schemeClr val="tx1"/>
                </a:solidFill>
                <a:latin typeface="Times New Roman" panose="02020503050405090304" pitchFamily="18" charset="0"/>
                <a:ea typeface="宋体" charset="0"/>
              </a:rPr>
              <a:t>数据集</a:t>
            </a:r>
          </a:p>
        </p:txBody>
      </p:sp>
      <p:pic>
        <p:nvPicPr>
          <p:cNvPr id="6" name="图片 5"/>
          <p:cNvPicPr>
            <a:picLocks noChangeAspect="1"/>
          </p:cNvPicPr>
          <p:nvPr/>
        </p:nvPicPr>
        <p:blipFill>
          <a:blip r:embed="rId4"/>
          <a:stretch>
            <a:fillRect/>
          </a:stretch>
        </p:blipFill>
        <p:spPr>
          <a:xfrm>
            <a:off x="521068" y="1709549"/>
            <a:ext cx="5882560" cy="2641280"/>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3767197563"/>
              </p:ext>
            </p:extLst>
          </p:nvPr>
        </p:nvGraphicFramePr>
        <p:xfrm>
          <a:off x="6506210" y="1703631"/>
          <a:ext cx="4936490" cy="2647198"/>
        </p:xfrm>
        <a:graphic>
          <a:graphicData uri="http://schemas.openxmlformats.org/drawingml/2006/table">
            <a:tbl>
              <a:tblPr/>
              <a:tblGrid>
                <a:gridCol w="1151890"/>
                <a:gridCol w="2070100"/>
                <a:gridCol w="1714500"/>
              </a:tblGrid>
              <a:tr h="358478">
                <a:tc>
                  <a:txBody>
                    <a:bodyPr/>
                    <a:lstStyle/>
                    <a:p>
                      <a:pPr algn="ctr" rtl="0"/>
                      <a:r>
                        <a:rPr lang="zh-CN" altLang="en-US" b="0" baseline="0" dirty="0">
                          <a:solidFill>
                            <a:srgbClr val="1F1F1F"/>
                          </a:solidFill>
                          <a:effectLst/>
                          <a:latin typeface="Times New Roman" panose="02020603050405020304" pitchFamily="18" charset="0"/>
                        </a:rPr>
                        <a:t>指标</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0"/>
                      <a:r>
                        <a:rPr lang="en-US" altLang="zh-CN" b="0" baseline="0" dirty="0" smtClean="0">
                          <a:solidFill>
                            <a:srgbClr val="1F1F1F"/>
                          </a:solidFill>
                          <a:effectLst/>
                          <a:latin typeface="Times New Roman" panose="02020603050405020304" pitchFamily="18" charset="0"/>
                        </a:rPr>
                        <a:t>-</a:t>
                      </a:r>
                      <a:endParaRPr lang="zh-CN" altLang="en-US" b="0" baseline="0" dirty="0">
                        <a:solidFill>
                          <a:srgbClr val="1F1F1F"/>
                        </a:solidFill>
                        <a:effectLst/>
                        <a:latin typeface="Times New Roman" panose="02020603050405020304" pitchFamily="18" charset="0"/>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0"/>
                      <a:r>
                        <a:rPr lang="zh-CN" altLang="en-US" b="0" baseline="0" dirty="0" smtClean="0">
                          <a:solidFill>
                            <a:srgbClr val="1F1F1F"/>
                          </a:solidFill>
                          <a:effectLst/>
                          <a:latin typeface="Times New Roman" panose="02020603050405020304" pitchFamily="18" charset="0"/>
                        </a:rPr>
                        <a:t>优化</a:t>
                      </a:r>
                      <a:r>
                        <a:rPr lang="zh-CN" altLang="en-US" b="0" baseline="0" dirty="0">
                          <a:solidFill>
                            <a:srgbClr val="1F1F1F"/>
                          </a:solidFill>
                          <a:effectLst/>
                          <a:latin typeface="Times New Roman" panose="02020603050405020304" pitchFamily="18" charset="0"/>
                        </a:rPr>
                        <a:t>目标</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551119">
                <a:tc>
                  <a:txBody>
                    <a:bodyPr/>
                    <a:lstStyle/>
                    <a:p>
                      <a:pPr algn="l" rtl="0"/>
                      <a:r>
                        <a:rPr lang="en-US" b="0" baseline="0" dirty="0">
                          <a:solidFill>
                            <a:srgbClr val="1F1F1F"/>
                          </a:solidFill>
                          <a:effectLst/>
                          <a:latin typeface="Times New Roman" panose="02020603050405020304" pitchFamily="18" charset="0"/>
                        </a:rPr>
                        <a:t>FLOPs</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l" rtl="0"/>
                      <a:r>
                        <a:rPr lang="zh-CN" altLang="en-US" b="0" baseline="0" dirty="0">
                          <a:solidFill>
                            <a:srgbClr val="1F1F1F"/>
                          </a:solidFill>
                          <a:effectLst/>
                          <a:latin typeface="Times New Roman" panose="02020603050405020304" pitchFamily="18" charset="0"/>
                        </a:rPr>
                        <a:t>浮点运算次数</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lang="en-US" altLang="zh-CN" b="0" baseline="0" dirty="0" smtClean="0">
                          <a:latin typeface="Times New Roman" panose="02020603050405020304" pitchFamily="18" charset="0"/>
                        </a:rPr>
                        <a:t>Lower best</a:t>
                      </a:r>
                      <a:endParaRPr lang="zh-CN" altLang="en-US" b="0" baseline="0" dirty="0">
                        <a:latin typeface="Times New Roman" panose="02020603050405020304" pitchFamily="18" charset="0"/>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551119">
                <a:tc>
                  <a:txBody>
                    <a:bodyPr/>
                    <a:lstStyle/>
                    <a:p>
                      <a:pPr algn="l" rtl="0"/>
                      <a:r>
                        <a:rPr lang="en-US" b="0" baseline="0" dirty="0">
                          <a:solidFill>
                            <a:srgbClr val="1F1F1F"/>
                          </a:solidFill>
                          <a:effectLst/>
                          <a:latin typeface="Times New Roman" panose="02020603050405020304" pitchFamily="18" charset="0"/>
                        </a:rPr>
                        <a:t>NMSE</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l" rtl="0"/>
                      <a:r>
                        <a:rPr lang="zh-CN" altLang="en-US" b="0" baseline="0" dirty="0">
                          <a:solidFill>
                            <a:srgbClr val="1F1F1F"/>
                          </a:solidFill>
                          <a:effectLst/>
                          <a:latin typeface="Times New Roman" panose="02020603050405020304" pitchFamily="18" charset="0"/>
                        </a:rPr>
                        <a:t>归一化均方误差</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marR="0" lvl="0" indent="0" algn="ctr" defTabSz="967740" rtl="0" eaLnBrk="1" fontAlgn="auto" latinLnBrk="0" hangingPunct="1">
                        <a:lnSpc>
                          <a:spcPct val="100000"/>
                        </a:lnSpc>
                        <a:spcBef>
                          <a:spcPts val="0"/>
                        </a:spcBef>
                        <a:spcAft>
                          <a:spcPts val="0"/>
                        </a:spcAft>
                        <a:buClrTx/>
                        <a:buSzTx/>
                        <a:buFontTx/>
                        <a:buNone/>
                        <a:tabLst/>
                        <a:defRPr/>
                      </a:pPr>
                      <a:r>
                        <a:rPr lang="en-US" altLang="zh-CN" b="0" baseline="0" dirty="0" smtClean="0">
                          <a:latin typeface="Times New Roman" panose="02020603050405020304" pitchFamily="18" charset="0"/>
                        </a:rPr>
                        <a:t>Lower best</a:t>
                      </a:r>
                      <a:endParaRPr lang="zh-CN" altLang="en-US" b="0" baseline="0" dirty="0" smtClean="0">
                        <a:latin typeface="Times New Roman" panose="02020603050405020304" pitchFamily="18" charset="0"/>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551119">
                <a:tc>
                  <a:txBody>
                    <a:bodyPr/>
                    <a:lstStyle/>
                    <a:p>
                      <a:pPr algn="l" rtl="0"/>
                      <a:r>
                        <a:rPr lang="en-US" b="0" baseline="0" dirty="0" err="1">
                          <a:solidFill>
                            <a:srgbClr val="1F1F1F"/>
                          </a:solidFill>
                          <a:effectLst/>
                          <a:latin typeface="Times New Roman" panose="02020603050405020304" pitchFamily="18" charset="0"/>
                        </a:rPr>
                        <a:t>Params</a:t>
                      </a:r>
                      <a:endParaRPr lang="en-US" b="0" baseline="0" dirty="0">
                        <a:solidFill>
                          <a:srgbClr val="1F1F1F"/>
                        </a:solidFill>
                        <a:effectLst/>
                        <a:latin typeface="Times New Roman" panose="02020603050405020304" pitchFamily="18" charset="0"/>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l" rtl="0"/>
                      <a:r>
                        <a:rPr lang="zh-CN" altLang="en-US" b="0" baseline="0" dirty="0">
                          <a:solidFill>
                            <a:srgbClr val="1F1F1F"/>
                          </a:solidFill>
                          <a:effectLst/>
                          <a:latin typeface="Times New Roman" panose="02020603050405020304" pitchFamily="18" charset="0"/>
                        </a:rPr>
                        <a:t>参数量</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marR="0" lvl="0" indent="0" algn="ctr" defTabSz="967740" rtl="0" eaLnBrk="1" fontAlgn="auto" latinLnBrk="0" hangingPunct="1">
                        <a:lnSpc>
                          <a:spcPct val="100000"/>
                        </a:lnSpc>
                        <a:spcBef>
                          <a:spcPts val="0"/>
                        </a:spcBef>
                        <a:spcAft>
                          <a:spcPts val="0"/>
                        </a:spcAft>
                        <a:buClrTx/>
                        <a:buSzTx/>
                        <a:buFontTx/>
                        <a:buNone/>
                        <a:tabLst/>
                        <a:defRPr/>
                      </a:pPr>
                      <a:r>
                        <a:rPr lang="en-US" altLang="zh-CN" b="0" baseline="0" dirty="0" smtClean="0">
                          <a:latin typeface="Times New Roman" panose="02020603050405020304" pitchFamily="18" charset="0"/>
                        </a:rPr>
                        <a:t>Lower best</a:t>
                      </a:r>
                      <a:endParaRPr lang="zh-CN" altLang="en-US" b="0" baseline="0" dirty="0" smtClean="0">
                        <a:latin typeface="Times New Roman" panose="02020603050405020304" pitchFamily="18" charset="0"/>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551119">
                <a:tc>
                  <a:txBody>
                    <a:bodyPr/>
                    <a:lstStyle/>
                    <a:p>
                      <a:pPr algn="l" rtl="0"/>
                      <a:r>
                        <a:rPr lang="en-US" b="0" baseline="0" dirty="0" smtClean="0">
                          <a:solidFill>
                            <a:srgbClr val="1F1F1F"/>
                          </a:solidFill>
                          <a:effectLst/>
                          <a:latin typeface="Times New Roman" panose="02020603050405020304" pitchFamily="18" charset="0"/>
                        </a:rPr>
                        <a:t>SGCS</a:t>
                      </a:r>
                      <a:endParaRPr lang="en-US" b="0" baseline="0" dirty="0">
                        <a:solidFill>
                          <a:srgbClr val="1F1F1F"/>
                        </a:solidFill>
                        <a:effectLst/>
                        <a:latin typeface="Times New Roman" panose="02020603050405020304" pitchFamily="18" charset="0"/>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l" rtl="0"/>
                      <a:r>
                        <a:rPr lang="zh-CN" altLang="en-US" b="0" baseline="0" dirty="0" smtClean="0">
                          <a:solidFill>
                            <a:srgbClr val="1F1F1F"/>
                          </a:solidFill>
                          <a:effectLst/>
                          <a:latin typeface="Times New Roman" panose="02020603050405020304" pitchFamily="18" charset="0"/>
                        </a:rPr>
                        <a:t>余弦相似度</a:t>
                      </a:r>
                      <a:endParaRPr lang="zh-CN" altLang="en-US" b="0" baseline="0" dirty="0">
                        <a:solidFill>
                          <a:srgbClr val="1F1F1F"/>
                        </a:solidFill>
                        <a:effectLst/>
                        <a:latin typeface="Times New Roman" panose="02020603050405020304" pitchFamily="18" charset="0"/>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marL="0" marR="0" lvl="0" indent="0" algn="ctr" defTabSz="967740" rtl="0" eaLnBrk="1" fontAlgn="auto" latinLnBrk="0" hangingPunct="1">
                        <a:lnSpc>
                          <a:spcPct val="100000"/>
                        </a:lnSpc>
                        <a:spcBef>
                          <a:spcPts val="0"/>
                        </a:spcBef>
                        <a:spcAft>
                          <a:spcPts val="0"/>
                        </a:spcAft>
                        <a:buClrTx/>
                        <a:buSzTx/>
                        <a:buFontTx/>
                        <a:buNone/>
                        <a:tabLst/>
                        <a:defRPr/>
                      </a:pPr>
                      <a:r>
                        <a:rPr lang="en-US" altLang="zh-CN" b="0" baseline="0" dirty="0" smtClean="0">
                          <a:latin typeface="Times New Roman" panose="02020603050405020304" pitchFamily="18" charset="0"/>
                        </a:rPr>
                        <a:t>Higher best</a:t>
                      </a:r>
                      <a:endParaRPr lang="zh-CN" altLang="en-US" b="0" baseline="0" dirty="0" smtClean="0">
                        <a:latin typeface="Times New Roman" panose="02020603050405020304" pitchFamily="18" charset="0"/>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latin typeface="Times New Roman" panose="02020503050405090304" pitchFamily="18" charset="0"/>
              </a:rPr>
              <a:t>信道</a:t>
            </a:r>
            <a:r>
              <a:rPr lang="zh-CN" altLang="en-US" sz="2800" dirty="0">
                <a:latin typeface="Times New Roman" panose="02020503050405090304" pitchFamily="18" charset="0"/>
              </a:rPr>
              <a:t>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rPr>
              <a:t>效果</a:t>
            </a:r>
            <a:r>
              <a:rPr lang="zh-CN" altLang="en-US" sz="2800" b="0" dirty="0">
                <a:latin typeface="Times New Roman" panose="02020503050405090304" pitchFamily="18" charset="0"/>
              </a:rPr>
              <a:t>评估</a:t>
            </a:r>
            <a:r>
              <a:rPr lang="en-US" altLang="zh-CN" sz="2800" b="0" dirty="0">
                <a:latin typeface="Times New Roman" panose="02020503050405090304" pitchFamily="18" charset="0"/>
              </a:rPr>
              <a:t>-</a:t>
            </a:r>
            <a:r>
              <a:rPr lang="en-US" altLang="zh-CN" sz="2800" b="0" dirty="0" smtClean="0">
                <a:latin typeface="Times New Roman" panose="02020503050405090304" pitchFamily="18" charset="0"/>
                <a:sym typeface="+mn-ea"/>
              </a:rPr>
              <a:t>SISO</a:t>
            </a:r>
            <a:endParaRPr lang="en-US" altLang="zh-CN" sz="2800" b="0" dirty="0">
              <a:latin typeface="Times New Roman" panose="02020503050405090304" pitchFamily="18" charset="0"/>
            </a:endParaRPr>
          </a:p>
        </p:txBody>
      </p:sp>
      <p:pic>
        <p:nvPicPr>
          <p:cNvPr id="3" name="内容占位符 2"/>
          <p:cNvPicPr>
            <a:picLocks noGrp="1" noChangeAspect="1"/>
          </p:cNvPicPr>
          <p:nvPr>
            <p:ph sz="quarter" idx="10"/>
          </p:nvPr>
        </p:nvPicPr>
        <p:blipFill>
          <a:blip r:embed="rId3"/>
          <a:stretch>
            <a:fillRect/>
          </a:stretch>
        </p:blipFill>
        <p:spPr>
          <a:xfrm>
            <a:off x="2409190" y="1288415"/>
            <a:ext cx="7374255" cy="38398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latin typeface="Times New Roman" panose="02020503050405090304" pitchFamily="18" charset="0"/>
              </a:rPr>
              <a:t>信道</a:t>
            </a:r>
            <a:r>
              <a:rPr lang="zh-CN" altLang="en-US" sz="2800" dirty="0">
                <a:latin typeface="Times New Roman" panose="02020503050405090304" pitchFamily="18" charset="0"/>
              </a:rPr>
              <a:t>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rPr>
              <a:t>效果</a:t>
            </a:r>
            <a:r>
              <a:rPr lang="zh-CN" altLang="en-US" sz="2800" b="0" dirty="0">
                <a:latin typeface="Times New Roman" panose="02020503050405090304" pitchFamily="18" charset="0"/>
              </a:rPr>
              <a:t>评估</a:t>
            </a:r>
            <a:r>
              <a:rPr lang="en-US" altLang="zh-CN" sz="2800" b="0" dirty="0">
                <a:latin typeface="Times New Roman" panose="02020503050405090304" pitchFamily="18" charset="0"/>
              </a:rPr>
              <a:t>-MIMO</a:t>
            </a:r>
          </a:p>
        </p:txBody>
      </p:sp>
      <p:pic>
        <p:nvPicPr>
          <p:cNvPr id="3" name="内容占位符 2"/>
          <p:cNvPicPr>
            <a:picLocks noGrp="1" noChangeAspect="1"/>
          </p:cNvPicPr>
          <p:nvPr>
            <p:ph sz="quarter" idx="10"/>
          </p:nvPr>
        </p:nvPicPr>
        <p:blipFill>
          <a:blip r:embed="rId3"/>
          <a:stretch>
            <a:fillRect/>
          </a:stretch>
        </p:blipFill>
        <p:spPr>
          <a:xfrm>
            <a:off x="2409190" y="1288415"/>
            <a:ext cx="7374255" cy="38398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t>量化</a:t>
            </a:r>
            <a:r>
              <a:rPr lang="en-US" altLang="zh-CN" sz="2800" dirty="0" smtClean="0">
                <a:sym typeface="+mn-ea"/>
              </a:rPr>
              <a:t>-</a:t>
            </a:r>
            <a:r>
              <a:rPr lang="zh-CN" altLang="en-US" sz="2800" b="0" dirty="0" smtClean="0">
                <a:sym typeface="+mn-ea"/>
              </a:rPr>
              <a:t>量化阶段</a:t>
            </a:r>
          </a:p>
        </p:txBody>
      </p:sp>
      <p:sp>
        <p:nvSpPr>
          <p:cNvPr id="3" name="文本框 2"/>
          <p:cNvSpPr txBox="1"/>
          <p:nvPr/>
        </p:nvSpPr>
        <p:spPr>
          <a:xfrm>
            <a:off x="1350816" y="921121"/>
            <a:ext cx="4532231" cy="368300"/>
          </a:xfrm>
          <a:prstGeom prst="rect">
            <a:avLst/>
          </a:prstGeom>
          <a:noFill/>
        </p:spPr>
        <p:txBody>
          <a:bodyPr wrap="square" rtlCol="0">
            <a:spAutoFit/>
          </a:bodyPr>
          <a:lstStyle/>
          <a:p>
            <a:pPr algn="ctr"/>
            <a:r>
              <a:rPr lang="zh-CN" altLang="en-US" dirty="0">
                <a:latin typeface="Times New Roman" panose="02020503050405090304" pitchFamily="18" charset="0"/>
              </a:rPr>
              <a:t>训练后量化 </a:t>
            </a:r>
            <a:endParaRPr lang="zh-CN" altLang="en-US" dirty="0">
              <a:latin typeface="Times New Roman" panose="02020503050405090304" pitchFamily="18" charset="0"/>
              <a:cs typeface="Times New Roman" panose="02020503050405090304" pitchFamily="18" charset="0"/>
            </a:endParaRPr>
          </a:p>
        </p:txBody>
      </p:sp>
      <p:sp>
        <p:nvSpPr>
          <p:cNvPr id="11" name="文本框 10"/>
          <p:cNvSpPr txBox="1"/>
          <p:nvPr/>
        </p:nvSpPr>
        <p:spPr>
          <a:xfrm>
            <a:off x="5883047" y="921121"/>
            <a:ext cx="5318125" cy="368300"/>
          </a:xfrm>
          <a:prstGeom prst="rect">
            <a:avLst/>
          </a:prstGeom>
          <a:noFill/>
        </p:spPr>
        <p:txBody>
          <a:bodyPr wrap="square" rtlCol="0">
            <a:spAutoFit/>
          </a:bodyPr>
          <a:lstStyle/>
          <a:p>
            <a:pPr algn="ctr"/>
            <a:r>
              <a:rPr lang="zh-CN" altLang="en-US" dirty="0">
                <a:latin typeface="Times New Roman" panose="02020503050405090304" pitchFamily="18" charset="0"/>
              </a:rPr>
              <a:t>量化感知训练</a:t>
            </a:r>
            <a:endParaRPr lang="zh-CN" altLang="en-US" dirty="0">
              <a:latin typeface="Times New Roman" panose="02020503050405090304" pitchFamily="18" charset="0"/>
              <a:cs typeface="Times New Roman" panose="02020503050405090304" pitchFamily="18" charset="0"/>
            </a:endParaRPr>
          </a:p>
        </p:txBody>
      </p:sp>
      <p:pic>
        <p:nvPicPr>
          <p:cNvPr id="5" name="图片 4" descr="/Users/wubt/Library/Containers/com.kingsoft.wpsoffice.mac/Data/tmp/picturecompress_20260115124330/output_1.pngoutput_1"/>
          <p:cNvPicPr>
            <a:picLocks noChangeAspect="1"/>
          </p:cNvPicPr>
          <p:nvPr/>
        </p:nvPicPr>
        <p:blipFill>
          <a:blip r:embed="rId3"/>
          <a:srcRect t="5828"/>
          <a:stretch>
            <a:fillRect/>
          </a:stretch>
        </p:blipFill>
        <p:spPr>
          <a:xfrm>
            <a:off x="1739900" y="1363345"/>
            <a:ext cx="8711565" cy="44742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t>量化</a:t>
            </a:r>
            <a:r>
              <a:rPr lang="en-US" altLang="zh-CN" sz="2800" dirty="0" smtClean="0">
                <a:sym typeface="+mn-ea"/>
              </a:rPr>
              <a:t>-</a:t>
            </a:r>
            <a:r>
              <a:rPr lang="zh-CN" altLang="en-US" sz="2800" b="0" dirty="0" smtClean="0">
                <a:sym typeface="+mn-ea"/>
              </a:rPr>
              <a:t>量化对象</a:t>
            </a:r>
          </a:p>
        </p:txBody>
      </p:sp>
      <p:sp>
        <p:nvSpPr>
          <p:cNvPr id="7" name="文本框 6"/>
          <p:cNvSpPr txBox="1"/>
          <p:nvPr/>
        </p:nvSpPr>
        <p:spPr>
          <a:xfrm>
            <a:off x="903763" y="1870113"/>
            <a:ext cx="708917" cy="1323439"/>
          </a:xfrm>
          <a:prstGeom prst="rect">
            <a:avLst/>
          </a:prstGeom>
          <a:solidFill>
            <a:schemeClr val="accent1">
              <a:lumMod val="40000"/>
              <a:lumOff val="60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latin typeface="Cambria Math" panose="02040503050406030204" pitchFamily="18" charset="0"/>
                <a:ea typeface="Cambria Math" panose="02040503050406030204" pitchFamily="18" charset="0"/>
              </a:rPr>
              <a:t>Y</a:t>
            </a:r>
          </a:p>
          <a:p>
            <a:pPr algn="ctr"/>
            <a:endParaRPr lang="zh-CN" altLang="en-US" sz="2000" dirty="0">
              <a:latin typeface="Cambria Math" panose="02040503050406030204" pitchFamily="18" charset="0"/>
            </a:endParaRPr>
          </a:p>
        </p:txBody>
      </p:sp>
      <p:sp>
        <p:nvSpPr>
          <p:cNvPr id="14" name="文本框 13"/>
          <p:cNvSpPr txBox="1"/>
          <p:nvPr/>
        </p:nvSpPr>
        <p:spPr>
          <a:xfrm>
            <a:off x="1612680" y="1870113"/>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a:latin typeface="Cambria Math" panose="02040503050406030204" pitchFamily="18" charset="0"/>
                <a:ea typeface="Cambria Math" panose="02040503050406030204" pitchFamily="18" charset="0"/>
              </a:rPr>
              <a:t>=</a:t>
            </a:r>
            <a:endParaRPr lang="en-US" altLang="zh-CN" sz="3200" b="1" dirty="0" smtClean="0">
              <a:latin typeface="Cambria Math" panose="02040503050406030204" pitchFamily="18" charset="0"/>
              <a:ea typeface="Cambria Math" panose="02040503050406030204" pitchFamily="18" charset="0"/>
            </a:endParaRPr>
          </a:p>
          <a:p>
            <a:pPr algn="ctr"/>
            <a:endParaRPr lang="zh-CN" altLang="en-US" sz="2400" dirty="0">
              <a:latin typeface="Cambria Math" panose="02040503050406030204" pitchFamily="18" charset="0"/>
            </a:endParaRPr>
          </a:p>
        </p:txBody>
      </p:sp>
      <p:sp>
        <p:nvSpPr>
          <p:cNvPr id="15" name="文本框 14"/>
          <p:cNvSpPr txBox="1"/>
          <p:nvPr/>
        </p:nvSpPr>
        <p:spPr>
          <a:xfrm>
            <a:off x="3030514" y="1870111"/>
            <a:ext cx="708917" cy="1323439"/>
          </a:xfrm>
          <a:prstGeom prst="rect">
            <a:avLst/>
          </a:prstGeom>
          <a:solidFill>
            <a:schemeClr val="accent1">
              <a:lumMod val="40000"/>
              <a:lumOff val="60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latin typeface="Cambria Math" panose="02040503050406030204" pitchFamily="18" charset="0"/>
                <a:ea typeface="Cambria Math" panose="02040503050406030204" pitchFamily="18" charset="0"/>
              </a:rPr>
              <a:t>X</a:t>
            </a:r>
          </a:p>
          <a:p>
            <a:pPr algn="ctr"/>
            <a:endParaRPr lang="zh-CN" altLang="en-US" sz="2000" dirty="0">
              <a:latin typeface="Cambria Math" panose="02040503050406030204" pitchFamily="18" charset="0"/>
            </a:endParaRPr>
          </a:p>
        </p:txBody>
      </p:sp>
      <p:sp>
        <p:nvSpPr>
          <p:cNvPr id="16" name="文本框 15"/>
          <p:cNvSpPr txBox="1"/>
          <p:nvPr/>
        </p:nvSpPr>
        <p:spPr>
          <a:xfrm>
            <a:off x="3739431" y="1870110"/>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smtClean="0">
                <a:latin typeface="Cambria Math" panose="02040503050406030204" pitchFamily="18" charset="0"/>
                <a:ea typeface="Cambria Math" panose="02040503050406030204" pitchFamily="18" charset="0"/>
              </a:rPr>
              <a:t>+</a:t>
            </a:r>
          </a:p>
          <a:p>
            <a:pPr algn="ctr"/>
            <a:endParaRPr lang="zh-CN" altLang="en-US" sz="2400" dirty="0">
              <a:latin typeface="Cambria Math" panose="02040503050406030204" pitchFamily="18" charset="0"/>
            </a:endParaRPr>
          </a:p>
        </p:txBody>
      </p:sp>
      <p:sp>
        <p:nvSpPr>
          <p:cNvPr id="17" name="文本框 16"/>
          <p:cNvSpPr txBox="1"/>
          <p:nvPr/>
        </p:nvSpPr>
        <p:spPr>
          <a:xfrm>
            <a:off x="4448348" y="1870111"/>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a:solidFill>
                  <a:schemeClr val="bg1">
                    <a:lumMod val="50000"/>
                  </a:schemeClr>
                </a:solidFill>
                <a:latin typeface="Cambria Math" panose="02040503050406030204" pitchFamily="18" charset="0"/>
                <a:ea typeface="Cambria Math" panose="02040503050406030204" pitchFamily="18" charset="0"/>
              </a:rPr>
              <a:t>b</a:t>
            </a:r>
            <a:endParaRPr lang="en-US" altLang="zh-CN" sz="4000" dirty="0" smtClean="0">
              <a:solidFill>
                <a:schemeClr val="bg1">
                  <a:lumMod val="50000"/>
                </a:schemeClr>
              </a:solidFill>
              <a:latin typeface="Cambria Math" panose="02040503050406030204" pitchFamily="18" charset="0"/>
              <a:ea typeface="Cambria Math" panose="02040503050406030204" pitchFamily="18" charset="0"/>
            </a:endParaRPr>
          </a:p>
          <a:p>
            <a:pPr algn="ctr"/>
            <a:endParaRPr lang="zh-CN" altLang="en-US" sz="2000" dirty="0">
              <a:latin typeface="Cambria Math" panose="02040503050406030204" pitchFamily="18" charset="0"/>
            </a:endParaRPr>
          </a:p>
        </p:txBody>
      </p:sp>
      <p:sp>
        <p:nvSpPr>
          <p:cNvPr id="8" name="文本框 7"/>
          <p:cNvSpPr txBox="1"/>
          <p:nvPr/>
        </p:nvSpPr>
        <p:spPr>
          <a:xfrm>
            <a:off x="3030514" y="1531557"/>
            <a:ext cx="708917" cy="338554"/>
          </a:xfrm>
          <a:prstGeom prst="rect">
            <a:avLst/>
          </a:prstGeom>
          <a:noFill/>
        </p:spPr>
        <p:txBody>
          <a:bodyPr wrap="square" rtlCol="0">
            <a:spAutoFit/>
          </a:bodyPr>
          <a:lstStyle/>
          <a:p>
            <a:pPr algn="ctr"/>
            <a:r>
              <a:rPr lang="en-US" altLang="zh-CN" sz="1600" dirty="0" smtClean="0">
                <a:latin typeface="Times New Roman" panose="02020503050405090304" pitchFamily="18" charset="0"/>
                <a:cs typeface="Times New Roman" panose="02020503050405090304" pitchFamily="18" charset="0"/>
              </a:rPr>
              <a:t>input</a:t>
            </a:r>
            <a:endParaRPr lang="zh-CN" altLang="en-US" sz="1600" dirty="0">
              <a:latin typeface="Times New Roman" panose="02020503050405090304" pitchFamily="18" charset="0"/>
              <a:cs typeface="Times New Roman" panose="02020503050405090304" pitchFamily="18" charset="0"/>
            </a:endParaRPr>
          </a:p>
        </p:txBody>
      </p:sp>
      <p:sp>
        <p:nvSpPr>
          <p:cNvPr id="18" name="文本框 17"/>
          <p:cNvSpPr txBox="1"/>
          <p:nvPr/>
        </p:nvSpPr>
        <p:spPr>
          <a:xfrm>
            <a:off x="903763" y="1531559"/>
            <a:ext cx="708917" cy="338554"/>
          </a:xfrm>
          <a:prstGeom prst="rect">
            <a:avLst/>
          </a:prstGeom>
          <a:noFill/>
        </p:spPr>
        <p:txBody>
          <a:bodyPr wrap="square" rtlCol="0">
            <a:spAutoFit/>
          </a:bodyPr>
          <a:lstStyle/>
          <a:p>
            <a:pPr algn="ctr"/>
            <a:r>
              <a:rPr lang="en-US" altLang="zh-CN" sz="1600" dirty="0" smtClean="0">
                <a:latin typeface="Times New Roman" panose="02020503050405090304" pitchFamily="18" charset="0"/>
                <a:cs typeface="Times New Roman" panose="02020503050405090304" pitchFamily="18" charset="0"/>
              </a:rPr>
              <a:t>output</a:t>
            </a:r>
            <a:endParaRPr lang="zh-CN" altLang="en-US" sz="1600" dirty="0">
              <a:latin typeface="Times New Roman" panose="02020503050405090304" pitchFamily="18" charset="0"/>
              <a:cs typeface="Times New Roman" panose="02020503050405090304" pitchFamily="18" charset="0"/>
            </a:endParaRPr>
          </a:p>
        </p:txBody>
      </p:sp>
      <p:sp>
        <p:nvSpPr>
          <p:cNvPr id="19" name="文本框 18"/>
          <p:cNvSpPr txBox="1"/>
          <p:nvPr/>
        </p:nvSpPr>
        <p:spPr>
          <a:xfrm>
            <a:off x="2321597" y="1870112"/>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solidFill>
                  <a:schemeClr val="bg1">
                    <a:lumMod val="50000"/>
                  </a:schemeClr>
                </a:solidFill>
                <a:latin typeface="Cambria Math" panose="02040503050406030204" pitchFamily="18" charset="0"/>
                <a:ea typeface="Cambria Math" panose="02040503050406030204" pitchFamily="18" charset="0"/>
              </a:rPr>
              <a:t>w</a:t>
            </a:r>
          </a:p>
          <a:p>
            <a:pPr algn="ctr"/>
            <a:endParaRPr lang="zh-CN" altLang="en-US" sz="2000" dirty="0">
              <a:latin typeface="Cambria Math" panose="02040503050406030204" pitchFamily="18" charset="0"/>
            </a:endParaRPr>
          </a:p>
        </p:txBody>
      </p:sp>
      <p:cxnSp>
        <p:nvCxnSpPr>
          <p:cNvPr id="21" name="肘形连接符 20"/>
          <p:cNvCxnSpPr>
            <a:stCxn id="18" idx="0"/>
            <a:endCxn id="8" idx="0"/>
          </p:cNvCxnSpPr>
          <p:nvPr/>
        </p:nvCxnSpPr>
        <p:spPr>
          <a:xfrm rot="5400000" flipH="1" flipV="1">
            <a:off x="2321596" y="468183"/>
            <a:ext cx="2" cy="2126751"/>
          </a:xfrm>
          <a:prstGeom prst="bentConnector3">
            <a:avLst>
              <a:gd name="adj1" fmla="val 114301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504801" y="988646"/>
            <a:ext cx="1633591" cy="584775"/>
          </a:xfrm>
          <a:prstGeom prst="rect">
            <a:avLst/>
          </a:prstGeom>
          <a:noFill/>
        </p:spPr>
        <p:txBody>
          <a:bodyPr wrap="square" rtlCol="0">
            <a:spAutoFit/>
          </a:bodyPr>
          <a:lstStyle/>
          <a:p>
            <a:pPr algn="ctr"/>
            <a:r>
              <a:rPr lang="en-US" altLang="zh-CN" sz="1600" dirty="0">
                <a:latin typeface="Times New Roman" panose="02020503050405090304" pitchFamily="18" charset="0"/>
                <a:cs typeface="Times New Roman" panose="02020503050405090304" pitchFamily="18" charset="0"/>
              </a:rPr>
              <a:t>d</a:t>
            </a:r>
            <a:r>
              <a:rPr lang="en-US" altLang="zh-CN" sz="1600" dirty="0" smtClean="0">
                <a:latin typeface="Times New Roman" panose="02020503050405090304" pitchFamily="18" charset="0"/>
                <a:cs typeface="Times New Roman" panose="02020503050405090304" pitchFamily="18" charset="0"/>
              </a:rPr>
              <a:t>ynamic values</a:t>
            </a:r>
          </a:p>
          <a:p>
            <a:pPr algn="ctr"/>
            <a:r>
              <a:rPr lang="en-US" altLang="zh-CN" sz="1600" dirty="0" smtClean="0">
                <a:latin typeface="Times New Roman" panose="02020503050405090304" pitchFamily="18" charset="0"/>
                <a:cs typeface="Times New Roman" panose="02020503050405090304" pitchFamily="18" charset="0"/>
              </a:rPr>
              <a:t>(activations)</a:t>
            </a:r>
            <a:endParaRPr lang="zh-CN" altLang="en-US" sz="1600" dirty="0">
              <a:latin typeface="Times New Roman" panose="02020503050405090304" pitchFamily="18" charset="0"/>
              <a:cs typeface="Times New Roman" panose="02020503050405090304" pitchFamily="18" charset="0"/>
            </a:endParaRPr>
          </a:p>
        </p:txBody>
      </p:sp>
      <p:sp>
        <p:nvSpPr>
          <p:cNvPr id="35" name="文本框 34"/>
          <p:cNvSpPr txBox="1"/>
          <p:nvPr/>
        </p:nvSpPr>
        <p:spPr>
          <a:xfrm>
            <a:off x="929838" y="4146882"/>
            <a:ext cx="708917" cy="1323439"/>
          </a:xfrm>
          <a:prstGeom prst="rect">
            <a:avLst/>
          </a:prstGeom>
          <a:solidFill>
            <a:schemeClr val="accent1">
              <a:lumMod val="20000"/>
              <a:lumOff val="80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solidFill>
                  <a:schemeClr val="bg1">
                    <a:lumMod val="50000"/>
                  </a:schemeClr>
                </a:solidFill>
                <a:latin typeface="Cambria Math" panose="02040503050406030204" pitchFamily="18" charset="0"/>
                <a:ea typeface="Cambria Math" panose="02040503050406030204" pitchFamily="18" charset="0"/>
              </a:rPr>
              <a:t>Y</a:t>
            </a:r>
          </a:p>
          <a:p>
            <a:pPr algn="ctr"/>
            <a:endParaRPr lang="zh-CN" altLang="en-US" sz="2000" dirty="0">
              <a:latin typeface="Cambria Math" panose="02040503050406030204" pitchFamily="18" charset="0"/>
            </a:endParaRPr>
          </a:p>
        </p:txBody>
      </p:sp>
      <p:sp>
        <p:nvSpPr>
          <p:cNvPr id="36" name="文本框 35"/>
          <p:cNvSpPr txBox="1"/>
          <p:nvPr/>
        </p:nvSpPr>
        <p:spPr>
          <a:xfrm>
            <a:off x="1638755" y="4146882"/>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a:latin typeface="Cambria Math" panose="02040503050406030204" pitchFamily="18" charset="0"/>
                <a:ea typeface="Cambria Math" panose="02040503050406030204" pitchFamily="18" charset="0"/>
              </a:rPr>
              <a:t>=</a:t>
            </a:r>
            <a:endParaRPr lang="en-US" altLang="zh-CN" sz="3200" b="1" dirty="0" smtClean="0">
              <a:latin typeface="Cambria Math" panose="02040503050406030204" pitchFamily="18" charset="0"/>
              <a:ea typeface="Cambria Math" panose="02040503050406030204" pitchFamily="18" charset="0"/>
            </a:endParaRPr>
          </a:p>
          <a:p>
            <a:pPr algn="ctr"/>
            <a:endParaRPr lang="zh-CN" altLang="en-US" sz="2400" dirty="0">
              <a:latin typeface="Cambria Math" panose="02040503050406030204" pitchFamily="18" charset="0"/>
            </a:endParaRPr>
          </a:p>
        </p:txBody>
      </p:sp>
      <p:sp>
        <p:nvSpPr>
          <p:cNvPr id="37" name="文本框 36"/>
          <p:cNvSpPr txBox="1"/>
          <p:nvPr/>
        </p:nvSpPr>
        <p:spPr>
          <a:xfrm>
            <a:off x="3056589" y="4146880"/>
            <a:ext cx="708917" cy="1323439"/>
          </a:xfrm>
          <a:prstGeom prst="rect">
            <a:avLst/>
          </a:prstGeom>
          <a:solidFill>
            <a:schemeClr val="accent1">
              <a:lumMod val="20000"/>
              <a:lumOff val="80000"/>
            </a:schemeClr>
          </a:solidFill>
        </p:spPr>
        <p:txBody>
          <a:bodyPr wrap="square" rtlCol="0">
            <a:spAutoFit/>
          </a:bodyPr>
          <a:lstStyle/>
          <a:p>
            <a:pPr algn="ctr"/>
            <a:endParaRPr lang="en-US" altLang="zh-CN" sz="2000" dirty="0">
              <a:solidFill>
                <a:schemeClr val="bg1">
                  <a:lumMod val="50000"/>
                </a:schemeClr>
              </a:solidFill>
              <a:latin typeface="Cambria Math" panose="02040503050406030204" pitchFamily="18" charset="0"/>
              <a:ea typeface="Cambria Math" panose="02040503050406030204" pitchFamily="18" charset="0"/>
            </a:endParaRPr>
          </a:p>
          <a:p>
            <a:pPr algn="ctr"/>
            <a:r>
              <a:rPr lang="en-US" altLang="zh-CN" sz="4000" dirty="0" smtClean="0">
                <a:solidFill>
                  <a:schemeClr val="bg1">
                    <a:lumMod val="50000"/>
                  </a:schemeClr>
                </a:solidFill>
                <a:latin typeface="Cambria Math" panose="02040503050406030204" pitchFamily="18" charset="0"/>
                <a:ea typeface="Cambria Math" panose="02040503050406030204" pitchFamily="18" charset="0"/>
              </a:rPr>
              <a:t>X</a:t>
            </a:r>
          </a:p>
          <a:p>
            <a:pPr algn="ctr"/>
            <a:endParaRPr lang="zh-CN" altLang="en-US" sz="2000" dirty="0">
              <a:solidFill>
                <a:schemeClr val="bg1">
                  <a:lumMod val="50000"/>
                </a:schemeClr>
              </a:solidFill>
              <a:latin typeface="Cambria Math" panose="02040503050406030204" pitchFamily="18" charset="0"/>
            </a:endParaRPr>
          </a:p>
        </p:txBody>
      </p:sp>
      <p:sp>
        <p:nvSpPr>
          <p:cNvPr id="38" name="文本框 37"/>
          <p:cNvSpPr txBox="1"/>
          <p:nvPr/>
        </p:nvSpPr>
        <p:spPr>
          <a:xfrm>
            <a:off x="3765506" y="4146879"/>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smtClean="0">
                <a:latin typeface="Cambria Math" panose="02040503050406030204" pitchFamily="18" charset="0"/>
                <a:ea typeface="Cambria Math" panose="02040503050406030204" pitchFamily="18" charset="0"/>
              </a:rPr>
              <a:t>+</a:t>
            </a:r>
          </a:p>
          <a:p>
            <a:pPr algn="ctr"/>
            <a:endParaRPr lang="zh-CN" altLang="en-US" sz="2400" dirty="0">
              <a:latin typeface="Cambria Math" panose="02040503050406030204" pitchFamily="18" charset="0"/>
            </a:endParaRPr>
          </a:p>
        </p:txBody>
      </p:sp>
      <p:sp>
        <p:nvSpPr>
          <p:cNvPr id="39" name="文本框 38"/>
          <p:cNvSpPr txBox="1"/>
          <p:nvPr/>
        </p:nvSpPr>
        <p:spPr>
          <a:xfrm>
            <a:off x="4474423" y="4146880"/>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a:latin typeface="Cambria Math" panose="02040503050406030204" pitchFamily="18" charset="0"/>
                <a:ea typeface="Cambria Math" panose="02040503050406030204" pitchFamily="18" charset="0"/>
              </a:rPr>
              <a:t>b</a:t>
            </a:r>
            <a:endParaRPr lang="en-US" altLang="zh-CN" sz="4000" dirty="0" smtClean="0">
              <a:latin typeface="Cambria Math" panose="02040503050406030204" pitchFamily="18" charset="0"/>
              <a:ea typeface="Cambria Math" panose="02040503050406030204" pitchFamily="18" charset="0"/>
            </a:endParaRPr>
          </a:p>
          <a:p>
            <a:pPr algn="ctr"/>
            <a:endParaRPr lang="zh-CN" altLang="en-US" sz="2000" dirty="0">
              <a:latin typeface="Cambria Math" panose="02040503050406030204" pitchFamily="18" charset="0"/>
            </a:endParaRPr>
          </a:p>
        </p:txBody>
      </p:sp>
      <p:sp>
        <p:nvSpPr>
          <p:cNvPr id="40" name="文本框 39"/>
          <p:cNvSpPr txBox="1"/>
          <p:nvPr/>
        </p:nvSpPr>
        <p:spPr>
          <a:xfrm>
            <a:off x="4448349" y="3808326"/>
            <a:ext cx="708917" cy="338554"/>
          </a:xfrm>
          <a:prstGeom prst="rect">
            <a:avLst/>
          </a:prstGeom>
          <a:noFill/>
        </p:spPr>
        <p:txBody>
          <a:bodyPr wrap="square" rtlCol="0">
            <a:spAutoFit/>
          </a:bodyPr>
          <a:lstStyle/>
          <a:p>
            <a:pPr algn="ctr"/>
            <a:r>
              <a:rPr lang="en-US" altLang="zh-CN" sz="1600" dirty="0" smtClean="0">
                <a:latin typeface="Times New Roman" panose="02020503050405090304" pitchFamily="18" charset="0"/>
                <a:cs typeface="Times New Roman" panose="02020503050405090304" pitchFamily="18" charset="0"/>
              </a:rPr>
              <a:t>bias</a:t>
            </a:r>
            <a:endParaRPr lang="zh-CN" altLang="en-US" sz="1600" dirty="0">
              <a:latin typeface="Times New Roman" panose="02020503050405090304" pitchFamily="18" charset="0"/>
              <a:cs typeface="Times New Roman" panose="02020503050405090304" pitchFamily="18" charset="0"/>
            </a:endParaRPr>
          </a:p>
        </p:txBody>
      </p:sp>
      <p:sp>
        <p:nvSpPr>
          <p:cNvPr id="41" name="文本框 40"/>
          <p:cNvSpPr txBox="1"/>
          <p:nvPr/>
        </p:nvSpPr>
        <p:spPr>
          <a:xfrm>
            <a:off x="2321598" y="3808323"/>
            <a:ext cx="761065" cy="338554"/>
          </a:xfrm>
          <a:prstGeom prst="rect">
            <a:avLst/>
          </a:prstGeom>
          <a:noFill/>
        </p:spPr>
        <p:txBody>
          <a:bodyPr wrap="square" rtlCol="0">
            <a:spAutoFit/>
          </a:bodyPr>
          <a:lstStyle/>
          <a:p>
            <a:pPr algn="ctr"/>
            <a:r>
              <a:rPr lang="en-US" altLang="zh-CN" sz="1600" dirty="0" smtClean="0">
                <a:latin typeface="Times New Roman" panose="02020503050405090304" pitchFamily="18" charset="0"/>
                <a:cs typeface="Times New Roman" panose="02020503050405090304" pitchFamily="18" charset="0"/>
              </a:rPr>
              <a:t>weight</a:t>
            </a:r>
            <a:endParaRPr lang="zh-CN" altLang="en-US" sz="1600" dirty="0">
              <a:latin typeface="Times New Roman" panose="02020503050405090304" pitchFamily="18" charset="0"/>
              <a:cs typeface="Times New Roman" panose="02020503050405090304" pitchFamily="18" charset="0"/>
            </a:endParaRPr>
          </a:p>
        </p:txBody>
      </p:sp>
      <p:sp>
        <p:nvSpPr>
          <p:cNvPr id="42" name="文本框 41"/>
          <p:cNvSpPr txBox="1"/>
          <p:nvPr/>
        </p:nvSpPr>
        <p:spPr>
          <a:xfrm>
            <a:off x="2347672" y="4146881"/>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latin typeface="Cambria Math" panose="02040503050406030204" pitchFamily="18" charset="0"/>
                <a:ea typeface="Cambria Math" panose="02040503050406030204" pitchFamily="18" charset="0"/>
              </a:rPr>
              <a:t>w</a:t>
            </a:r>
          </a:p>
          <a:p>
            <a:pPr algn="ctr"/>
            <a:endParaRPr lang="zh-CN" altLang="en-US" sz="2000" dirty="0">
              <a:latin typeface="Cambria Math" panose="02040503050406030204" pitchFamily="18" charset="0"/>
            </a:endParaRPr>
          </a:p>
        </p:txBody>
      </p:sp>
      <p:cxnSp>
        <p:nvCxnSpPr>
          <p:cNvPr id="43" name="肘形连接符 42"/>
          <p:cNvCxnSpPr>
            <a:stCxn id="41" idx="0"/>
            <a:endCxn id="40" idx="0"/>
          </p:cNvCxnSpPr>
          <p:nvPr/>
        </p:nvCxnSpPr>
        <p:spPr>
          <a:xfrm rot="16200000" flipH="1">
            <a:off x="3752467" y="2757986"/>
            <a:ext cx="3" cy="2100677"/>
          </a:xfrm>
          <a:prstGeom prst="bentConnector3">
            <a:avLst>
              <a:gd name="adj1" fmla="val -76200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935672" y="3254328"/>
            <a:ext cx="1633591" cy="338554"/>
          </a:xfrm>
          <a:prstGeom prst="rect">
            <a:avLst/>
          </a:prstGeom>
          <a:noFill/>
        </p:spPr>
        <p:txBody>
          <a:bodyPr wrap="square" rtlCol="0">
            <a:spAutoFit/>
          </a:bodyPr>
          <a:lstStyle/>
          <a:p>
            <a:pPr algn="ctr"/>
            <a:r>
              <a:rPr lang="en-US" altLang="zh-CN" sz="1600" dirty="0" smtClean="0">
                <a:latin typeface="Times New Roman" panose="02020503050405090304" pitchFamily="18" charset="0"/>
                <a:cs typeface="Times New Roman" panose="02020503050405090304" pitchFamily="18" charset="0"/>
              </a:rPr>
              <a:t>static values</a:t>
            </a:r>
          </a:p>
        </p:txBody>
      </p:sp>
      <p:sp>
        <p:nvSpPr>
          <p:cNvPr id="47"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ea typeface="宋体" charset="0"/>
              </a:rPr>
              <a:t>在推理过程中</a:t>
            </a:r>
            <a:r>
              <a:rPr kumimoji="1" lang="zh-CN" altLang="en-US" sz="2400" dirty="0" smtClean="0">
                <a:solidFill>
                  <a:schemeClr val="tx1"/>
                </a:solidFill>
                <a:ea typeface="宋体" charset="0"/>
              </a:rPr>
              <a:t>，可以压缩模型的</a:t>
            </a:r>
            <a:r>
              <a:rPr kumimoji="1" lang="zh-CN" altLang="en-US" sz="2400" dirty="0" smtClean="0">
                <a:solidFill>
                  <a:schemeClr val="tx2"/>
                </a:solidFill>
                <a:ea typeface="宋体" charset="0"/>
              </a:rPr>
              <a:t>参数权重</a:t>
            </a:r>
            <a:r>
              <a:rPr kumimoji="1" lang="zh-CN" altLang="en-US" sz="2400" dirty="0">
                <a:solidFill>
                  <a:schemeClr val="tx1"/>
                </a:solidFill>
                <a:ea typeface="宋体" charset="0"/>
              </a:rPr>
              <a:t>和</a:t>
            </a:r>
            <a:r>
              <a:rPr kumimoji="1" lang="zh-CN" altLang="en-US" sz="2400" dirty="0" smtClean="0">
                <a:solidFill>
                  <a:schemeClr val="tx2"/>
                </a:solidFill>
                <a:ea typeface="宋体" charset="0"/>
              </a:rPr>
              <a:t>激活值</a:t>
            </a:r>
            <a:endParaRPr kumimoji="1" lang="zh-CN" sz="2400" dirty="0">
              <a:solidFill>
                <a:schemeClr val="tx1"/>
              </a:solidFill>
              <a:ea typeface="宋体" charset="0"/>
            </a:endParaRPr>
          </a:p>
        </p:txBody>
      </p:sp>
      <p:grpSp>
        <p:nvGrpSpPr>
          <p:cNvPr id="50" name="组合 49"/>
          <p:cNvGrpSpPr/>
          <p:nvPr/>
        </p:nvGrpSpPr>
        <p:grpSpPr>
          <a:xfrm>
            <a:off x="5681609" y="1936641"/>
            <a:ext cx="5527497" cy="3139682"/>
            <a:chOff x="5681609" y="1936641"/>
            <a:chExt cx="5527497" cy="3139682"/>
          </a:xfrm>
        </p:grpSpPr>
        <p:pic>
          <p:nvPicPr>
            <p:cNvPr id="1028" name="Picture 4" descr="http://images.overfit.cn/upload/20240803/4c1ab82b534f467fb4727f24653ae417.jpeg"/>
            <p:cNvPicPr>
              <a:picLocks noChangeAspect="1" noChangeArrowheads="1"/>
            </p:cNvPicPr>
            <p:nvPr/>
          </p:nvPicPr>
          <p:blipFill rotWithShape="1">
            <a:blip r:embed="rId4">
              <a:extLst>
                <a:ext uri="{28A0092B-C50C-407E-A947-70E740481C1C}">
                  <a14:useLocalDpi xmlns:a14="http://schemas.microsoft.com/office/drawing/2010/main" val="0"/>
                </a:ext>
              </a:extLst>
            </a:blip>
            <a:srcRect l="2677" r="6118"/>
            <a:stretch>
              <a:fillRect/>
            </a:stretch>
          </p:blipFill>
          <p:spPr bwMode="auto">
            <a:xfrm>
              <a:off x="5681609" y="1936641"/>
              <a:ext cx="5527497" cy="3139682"/>
            </a:xfrm>
            <a:prstGeom prst="rect">
              <a:avLst/>
            </a:prstGeom>
            <a:noFill/>
            <a:extLst>
              <a:ext uri="{909E8E84-426E-40DD-AFC4-6F175D3DCCD1}">
                <a14:hiddenFill xmlns:a14="http://schemas.microsoft.com/office/drawing/2010/main">
                  <a:solidFill>
                    <a:srgbClr val="FFFFFF"/>
                  </a:solidFill>
                </a14:hiddenFill>
              </a:ext>
            </a:extLst>
          </p:spPr>
        </p:pic>
        <p:pic>
          <p:nvPicPr>
            <p:cNvPr id="46" name="图片 45"/>
            <p:cNvPicPr>
              <a:picLocks noChangeAspect="1"/>
            </p:cNvPicPr>
            <p:nvPr/>
          </p:nvPicPr>
          <p:blipFill>
            <a:blip r:embed="rId5"/>
            <a:stretch>
              <a:fillRect/>
            </a:stretch>
          </p:blipFill>
          <p:spPr>
            <a:xfrm>
              <a:off x="9079083" y="4726112"/>
              <a:ext cx="876422" cy="350211"/>
            </a:xfrm>
            <a:prstGeom prst="rect">
              <a:avLst/>
            </a:prstGeom>
          </p:spPr>
        </p:pic>
        <p:pic>
          <p:nvPicPr>
            <p:cNvPr id="48" name="图片 47"/>
            <p:cNvPicPr>
              <a:picLocks noChangeAspect="1"/>
            </p:cNvPicPr>
            <p:nvPr/>
          </p:nvPicPr>
          <p:blipFill>
            <a:blip r:embed="rId5"/>
            <a:stretch>
              <a:fillRect/>
            </a:stretch>
          </p:blipFill>
          <p:spPr>
            <a:xfrm>
              <a:off x="10479640" y="4726112"/>
              <a:ext cx="729466" cy="350211"/>
            </a:xfrm>
            <a:prstGeom prst="rect">
              <a:avLst/>
            </a:prstGeom>
          </p:spPr>
        </p:pic>
        <p:pic>
          <p:nvPicPr>
            <p:cNvPr id="49" name="图片 48"/>
            <p:cNvPicPr>
              <a:picLocks noChangeAspect="1"/>
            </p:cNvPicPr>
            <p:nvPr/>
          </p:nvPicPr>
          <p:blipFill>
            <a:blip r:embed="rId6"/>
            <a:stretch>
              <a:fillRect/>
            </a:stretch>
          </p:blipFill>
          <p:spPr>
            <a:xfrm>
              <a:off x="10063503" y="4698787"/>
              <a:ext cx="552908" cy="198650"/>
            </a:xfrm>
            <a:prstGeom prst="rect">
              <a:avLst/>
            </a:prstGeom>
          </p:spPr>
        </p:pic>
        <p:pic>
          <p:nvPicPr>
            <p:cNvPr id="52" name="图片 51"/>
            <p:cNvPicPr>
              <a:picLocks noChangeAspect="1"/>
            </p:cNvPicPr>
            <p:nvPr/>
          </p:nvPicPr>
          <p:blipFill>
            <a:blip r:embed="rId5"/>
            <a:stretch>
              <a:fillRect/>
            </a:stretch>
          </p:blipFill>
          <p:spPr>
            <a:xfrm>
              <a:off x="9602025" y="4808600"/>
              <a:ext cx="729466" cy="26772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smtClean="0"/>
              <a:t>专利</a:t>
            </a:r>
            <a:r>
              <a:rPr lang="en-US" altLang="zh-CN" sz="2800" dirty="0" smtClean="0"/>
              <a:t>-</a:t>
            </a:r>
            <a:r>
              <a:rPr lang="zh-CN" altLang="en-US" sz="2800" b="0" dirty="0" smtClean="0"/>
              <a:t>研究背景</a:t>
            </a:r>
            <a:endParaRPr lang="zh-CN" altLang="en-US" sz="2800" b="0" dirty="0"/>
          </a:p>
        </p:txBody>
      </p:sp>
      <p:pic>
        <p:nvPicPr>
          <p:cNvPr id="11" name="图片 10" descr="/Users/wubt/Library/Containers/com.kingsoft.wpsoffice.mac/Data/tmp/picturecompress_20260115125025/output_1.pngoutput_1"/>
          <p:cNvPicPr>
            <a:picLocks noChangeAspect="1"/>
          </p:cNvPicPr>
          <p:nvPr/>
        </p:nvPicPr>
        <p:blipFill>
          <a:blip r:embed="rId3"/>
          <a:srcRect t="13913"/>
          <a:stretch>
            <a:fillRect/>
          </a:stretch>
        </p:blipFill>
        <p:spPr>
          <a:xfrm>
            <a:off x="639445" y="921385"/>
            <a:ext cx="10913745" cy="5124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量化</a:t>
            </a:r>
            <a:r>
              <a:rPr lang="en-US" altLang="zh-CN" sz="2800" dirty="0" smtClean="0">
                <a:latin typeface="Times New Roman" panose="02020503050405090304" pitchFamily="18" charset="0"/>
              </a:rPr>
              <a:t>-</a:t>
            </a:r>
            <a:r>
              <a:rPr lang="en-US" altLang="zh-CN" sz="2800" b="0" dirty="0" smtClean="0">
                <a:latin typeface="Times New Roman" panose="02020503050405090304" pitchFamily="18" charset="0"/>
                <a:cs typeface="Times New Roman" panose="02020503050405090304" pitchFamily="18" charset="0"/>
                <a:sym typeface="+mn-ea"/>
              </a:rPr>
              <a:t>PT2E</a:t>
            </a:r>
            <a:endParaRPr lang="zh-CN" altLang="en-US" sz="2800" b="0" dirty="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3"/>
          <a:stretch>
            <a:fillRect/>
          </a:stretch>
        </p:blipFill>
        <p:spPr>
          <a:xfrm>
            <a:off x="3470702" y="2239768"/>
            <a:ext cx="5250595" cy="4304872"/>
          </a:xfrm>
          <a:prstGeom prst="rect">
            <a:avLst/>
          </a:prstGeom>
          <a:noFill/>
          <a:ln>
            <a:noFill/>
          </a:ln>
        </p:spPr>
      </p:pic>
      <p:sp>
        <p:nvSpPr>
          <p:cNvPr id="8" name="内容占位符 23"/>
          <p:cNvSpPr>
            <a:spLocks noGrp="1"/>
          </p:cNvSpPr>
          <p:nvPr>
            <p:ph sz="quarter" idx="10"/>
          </p:nvPr>
        </p:nvSpPr>
        <p:spPr>
          <a:xfrm>
            <a:off x="381635" y="1142365"/>
            <a:ext cx="11429365" cy="1282065"/>
          </a:xfrm>
        </p:spPr>
        <p:txBody>
          <a:bodyPr>
            <a:normAutofit/>
          </a:bodyPr>
          <a:lstStyle/>
          <a:p>
            <a:r>
              <a:rPr kumimoji="1" lang="en-US" altLang="zh-CN" sz="1800" dirty="0">
                <a:solidFill>
                  <a:schemeClr val="tx1"/>
                </a:solidFill>
                <a:latin typeface="Times New Roman" panose="02020503050405090304" pitchFamily="18" charset="0"/>
                <a:ea typeface="宋体" charset="0"/>
              </a:rPr>
              <a:t>PT2E</a:t>
            </a:r>
            <a:r>
              <a:rPr kumimoji="1" lang="zh-CN" altLang="en-US" sz="1800" dirty="0">
                <a:solidFill>
                  <a:schemeClr val="tx1"/>
                </a:solidFill>
                <a:latin typeface="Times New Roman" panose="02020503050405090304" pitchFamily="18" charset="0"/>
                <a:ea typeface="宋体" charset="0"/>
              </a:rPr>
              <a:t>（</a:t>
            </a:r>
            <a:r>
              <a:rPr kumimoji="1" lang="en-US" altLang="zh-CN" sz="1800" dirty="0" err="1">
                <a:solidFill>
                  <a:schemeClr val="tx1"/>
                </a:solidFill>
                <a:latin typeface="Times New Roman" panose="02020503050405090304" pitchFamily="18" charset="0"/>
                <a:ea typeface="宋体" charset="0"/>
              </a:rPr>
              <a:t>PyTorch</a:t>
            </a:r>
            <a:r>
              <a:rPr kumimoji="1" lang="en-US" altLang="zh-CN" sz="1800" dirty="0">
                <a:solidFill>
                  <a:schemeClr val="tx1"/>
                </a:solidFill>
                <a:latin typeface="Times New Roman" panose="02020503050405090304" pitchFamily="18" charset="0"/>
                <a:ea typeface="宋体" charset="0"/>
              </a:rPr>
              <a:t> 2 Export Quantization</a:t>
            </a:r>
            <a:r>
              <a:rPr kumimoji="1" lang="zh-CN" altLang="en-US" sz="1800" dirty="0">
                <a:solidFill>
                  <a:schemeClr val="tx1"/>
                </a:solidFill>
                <a:latin typeface="Times New Roman" panose="02020503050405090304" pitchFamily="18" charset="0"/>
                <a:ea typeface="宋体" charset="0"/>
              </a:rPr>
              <a:t>）是</a:t>
            </a:r>
            <a:r>
              <a:rPr kumimoji="1" lang="en-US" altLang="zh-CN" sz="1800" dirty="0">
                <a:solidFill>
                  <a:schemeClr val="tx1"/>
                </a:solidFill>
                <a:latin typeface="Times New Roman" panose="02020503050405090304" pitchFamily="18" charset="0"/>
                <a:ea typeface="宋体" charset="0"/>
              </a:rPr>
              <a:t>Pytorch2</a:t>
            </a:r>
            <a:r>
              <a:rPr kumimoji="1" lang="zh-CN" altLang="en-US" sz="1800" dirty="0">
                <a:solidFill>
                  <a:schemeClr val="tx1"/>
                </a:solidFill>
                <a:latin typeface="Times New Roman" panose="02020503050405090304" pitchFamily="18" charset="0"/>
                <a:ea typeface="宋体" charset="0"/>
              </a:rPr>
              <a:t>引入的图级量化工作流。先用 </a:t>
            </a:r>
            <a:r>
              <a:rPr kumimoji="1" lang="en-US" altLang="zh-CN" sz="1800" dirty="0" err="1">
                <a:solidFill>
                  <a:schemeClr val="tx1"/>
                </a:solidFill>
                <a:latin typeface="Times New Roman" panose="02020503050405090304" pitchFamily="18" charset="0"/>
                <a:ea typeface="宋体" charset="0"/>
              </a:rPr>
              <a:t>torch.export</a:t>
            </a:r>
            <a:r>
              <a:rPr kumimoji="1" lang="en-US" altLang="zh-CN" sz="1800" dirty="0">
                <a:solidFill>
                  <a:schemeClr val="tx1"/>
                </a:solidFill>
                <a:latin typeface="Times New Roman" panose="02020503050405090304" pitchFamily="18" charset="0"/>
                <a:ea typeface="宋体" charset="0"/>
              </a:rPr>
              <a:t> </a:t>
            </a:r>
            <a:r>
              <a:rPr kumimoji="1" lang="zh-CN" altLang="en-US" sz="1800" dirty="0">
                <a:solidFill>
                  <a:schemeClr val="tx1"/>
                </a:solidFill>
                <a:latin typeface="Times New Roman" panose="02020503050405090304" pitchFamily="18" charset="0"/>
                <a:ea typeface="宋体" charset="0"/>
              </a:rPr>
              <a:t>把模型捕获成 </a:t>
            </a:r>
            <a:r>
              <a:rPr kumimoji="1" lang="en-US" altLang="zh-CN" sz="1800" dirty="0" err="1">
                <a:solidFill>
                  <a:schemeClr val="tx1"/>
                </a:solidFill>
                <a:latin typeface="Times New Roman" panose="02020503050405090304" pitchFamily="18" charset="0"/>
                <a:ea typeface="宋体" charset="0"/>
              </a:rPr>
              <a:t>ATen</a:t>
            </a:r>
            <a:r>
              <a:rPr kumimoji="1" lang="en-US" altLang="zh-CN" sz="1800" dirty="0">
                <a:solidFill>
                  <a:schemeClr val="tx1"/>
                </a:solidFill>
                <a:latin typeface="Times New Roman" panose="02020503050405090304" pitchFamily="18" charset="0"/>
                <a:ea typeface="宋体" charset="0"/>
              </a:rPr>
              <a:t> </a:t>
            </a:r>
            <a:r>
              <a:rPr kumimoji="1" lang="zh-CN" altLang="en-US" sz="1800" dirty="0">
                <a:solidFill>
                  <a:schemeClr val="tx1"/>
                </a:solidFill>
                <a:latin typeface="Times New Roman" panose="02020503050405090304" pitchFamily="18" charset="0"/>
                <a:ea typeface="宋体" charset="0"/>
              </a:rPr>
              <a:t>图，然后在 </a:t>
            </a:r>
            <a:r>
              <a:rPr kumimoji="1" lang="en-US" altLang="zh-CN" sz="1800" dirty="0">
                <a:solidFill>
                  <a:schemeClr val="tx1"/>
                </a:solidFill>
                <a:latin typeface="Times New Roman" panose="02020503050405090304" pitchFamily="18" charset="0"/>
                <a:ea typeface="宋体" charset="0"/>
              </a:rPr>
              <a:t>prepare → calibrate/train → convert </a:t>
            </a:r>
            <a:r>
              <a:rPr kumimoji="1" lang="zh-CN" altLang="en-US" sz="1800" dirty="0">
                <a:solidFill>
                  <a:schemeClr val="tx1"/>
                </a:solidFill>
                <a:latin typeface="Times New Roman" panose="02020503050405090304" pitchFamily="18" charset="0"/>
                <a:ea typeface="宋体" charset="0"/>
              </a:rPr>
              <a:t>三阶段完成量化。与 </a:t>
            </a:r>
            <a:r>
              <a:rPr kumimoji="1" lang="en-US" altLang="zh-CN" sz="1800" dirty="0">
                <a:solidFill>
                  <a:schemeClr val="tx1"/>
                </a:solidFill>
                <a:latin typeface="Times New Roman" panose="02020503050405090304" pitchFamily="18" charset="0"/>
                <a:ea typeface="宋体" charset="0"/>
              </a:rPr>
              <a:t>FX </a:t>
            </a:r>
            <a:r>
              <a:rPr kumimoji="1" lang="zh-CN" altLang="en-US" sz="1800" dirty="0">
                <a:solidFill>
                  <a:schemeClr val="tx1"/>
                </a:solidFill>
                <a:latin typeface="Times New Roman" panose="02020503050405090304" pitchFamily="18" charset="0"/>
                <a:ea typeface="宋体" charset="0"/>
              </a:rPr>
              <a:t>图模式量化相比，此流程具有显著更高的模型覆盖率（在 </a:t>
            </a:r>
            <a:r>
              <a:rPr kumimoji="1" lang="en-US" altLang="zh-CN" sz="1800" dirty="0">
                <a:solidFill>
                  <a:schemeClr val="tx1"/>
                </a:solidFill>
                <a:latin typeface="Times New Roman" panose="02020503050405090304" pitchFamily="18" charset="0"/>
                <a:ea typeface="宋体" charset="0"/>
              </a:rPr>
              <a:t>14,000 </a:t>
            </a:r>
            <a:r>
              <a:rPr kumimoji="1" lang="zh-CN" altLang="en-US" sz="1800" dirty="0">
                <a:solidFill>
                  <a:schemeClr val="tx1"/>
                </a:solidFill>
                <a:latin typeface="Times New Roman" panose="02020503050405090304" pitchFamily="18" charset="0"/>
                <a:ea typeface="宋体" charset="0"/>
              </a:rPr>
              <a:t>个模型中达到 </a:t>
            </a:r>
            <a:r>
              <a:rPr kumimoji="1" lang="en-US" altLang="zh-CN" sz="1800" dirty="0">
                <a:solidFill>
                  <a:schemeClr val="tx1"/>
                </a:solidFill>
                <a:latin typeface="Times New Roman" panose="02020503050405090304" pitchFamily="18" charset="0"/>
                <a:ea typeface="宋体" charset="0"/>
              </a:rPr>
              <a:t>88%</a:t>
            </a:r>
            <a:r>
              <a:rPr kumimoji="1" lang="zh-CN" altLang="en-US" sz="1800" dirty="0">
                <a:solidFill>
                  <a:schemeClr val="tx1"/>
                </a:solidFill>
                <a:latin typeface="Times New Roman" panose="02020503050405090304" pitchFamily="18" charset="0"/>
                <a:ea typeface="宋体" charset="0"/>
              </a:rPr>
              <a:t>）、更好的可编程性以及更简化的用户体验。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rPr>
              <a:t>模型</a:t>
            </a:r>
            <a:r>
              <a:rPr lang="en-US" altLang="zh-CN" sz="2800" b="0" dirty="0" smtClean="0">
                <a:latin typeface="Times New Roman" panose="02020503050405090304" pitchFamily="18" charset="0"/>
              </a:rPr>
              <a:t>SISO</a:t>
            </a:r>
            <a:r>
              <a:rPr lang="en-US" altLang="zh-CN" sz="2800" b="0" dirty="0" smtClean="0">
                <a:latin typeface="Times New Roman" panose="02020503050405090304" pitchFamily="18" charset="0"/>
                <a:cs typeface="Times New Roman" panose="02020503050405090304" pitchFamily="18" charset="0"/>
                <a:sym typeface="+mn-ea"/>
              </a:rPr>
              <a:t>-PTQ</a:t>
            </a: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W8Only</a:t>
            </a: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W8A8</a:t>
            </a:r>
          </a:p>
        </p:txBody>
      </p:sp>
      <p:graphicFrame>
        <p:nvGraphicFramePr>
          <p:cNvPr id="5" name="表格 4"/>
          <p:cNvGraphicFramePr/>
          <p:nvPr>
            <p:custDataLst>
              <p:tags r:id="rId1"/>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-17.01dB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+0.11dB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-0.05dB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p>
                  </a:txBody>
                  <a:tcPr/>
                </a:tc>
              </a:tr>
            </a:tbl>
          </a:graphicData>
        </a:graphic>
      </p:graphicFrame>
      <p:graphicFrame>
        <p:nvGraphicFramePr>
          <p:cNvPr id="12" name="表格 11"/>
          <p:cNvGraphicFramePr/>
          <p:nvPr>
            <p:custDataLst>
              <p:tags r:id="rId2"/>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-16.97dB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+0.15dB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p>
                  </a:txBody>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-0.04dB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A8Only</a:t>
            </a: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AFP8Only</a:t>
            </a:r>
          </a:p>
        </p:txBody>
      </p:sp>
      <p:graphicFrame>
        <p:nvGraphicFramePr>
          <p:cNvPr id="17" name="表格 16"/>
          <p:cNvGraphicFramePr/>
          <p:nvPr>
            <p:custDataLst>
              <p:tags r:id="rId3"/>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-17.01dB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+0.11dB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-0.05dB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p>
                  </a:txBody>
                  <a:tcPr/>
                </a:tc>
              </a:tr>
            </a:tbl>
          </a:graphicData>
        </a:graphic>
      </p:graphicFrame>
      <p:graphicFrame>
        <p:nvGraphicFramePr>
          <p:cNvPr id="18" name="表格 17"/>
          <p:cNvGraphicFramePr/>
          <p:nvPr>
            <p:custDataLst>
              <p:tags r:id="rId4"/>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-16.97dB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+0.15dB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p>
                  </a:txBody>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-0.04dB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SISO</a:t>
            </a:r>
            <a:r>
              <a:rPr lang="en-US" altLang="zh-CN" sz="2800" b="0" dirty="0" smtClean="0">
                <a:latin typeface="Times New Roman" panose="02020503050405090304" pitchFamily="18" charset="0"/>
                <a:cs typeface="Times New Roman" panose="02020503050405090304" pitchFamily="18" charset="0"/>
                <a:sym typeface="+mn-ea"/>
              </a:rPr>
              <a:t>-PTQ</a:t>
            </a: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W4A8</a:t>
            </a: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W2A8</a:t>
            </a:r>
          </a:p>
        </p:txBody>
      </p:sp>
      <p:graphicFrame>
        <p:nvGraphicFramePr>
          <p:cNvPr id="5" name="表格 4"/>
          <p:cNvGraphicFramePr/>
          <p:nvPr>
            <p:custDataLst>
              <p:tags r:id="rId1"/>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30km/h</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-15.79dB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+1.33dB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-7.17dB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+0.54dB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-6.86dB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+0.03dB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-7.87dB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+0.08dB</a:t>
                      </a:r>
                    </a:p>
                  </a:txBody>
                  <a:tcPr/>
                </a:tc>
              </a:tr>
            </a:tbl>
          </a:graphicData>
        </a:graphic>
      </p:graphicFrame>
      <p:graphicFrame>
        <p:nvGraphicFramePr>
          <p:cNvPr id="12" name="表格 11"/>
          <p:cNvGraphicFramePr/>
          <p:nvPr>
            <p:custDataLst>
              <p:tags r:id="rId2"/>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+12.73dB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+3.32dB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-5.35dB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+1.55dB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-5.00dB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+2.96dB</a:t>
                      </a: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W4AFP8</a:t>
            </a: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W2AFP8</a:t>
            </a:r>
          </a:p>
        </p:txBody>
      </p:sp>
      <p:graphicFrame>
        <p:nvGraphicFramePr>
          <p:cNvPr id="17" name="表格 16"/>
          <p:cNvGraphicFramePr/>
          <p:nvPr>
            <p:custDataLst>
              <p:tags r:id="rId3"/>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-15.69dB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+1.44dB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-7.16dB</a:t>
                      </a:r>
                    </a:p>
                  </a:txBody>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+0.56dB</a:t>
                      </a:r>
                    </a:p>
                  </a:txBody>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-6.89dB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-6.85dB</a:t>
                      </a:r>
                    </a:p>
                  </a:txBody>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+0.05dB</a:t>
                      </a:r>
                    </a:p>
                  </a:txBody>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-7.85dB</a:t>
                      </a:r>
                    </a:p>
                  </a:txBody>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rPr>
                        <a:t>+0.10dB</a:t>
                      </a:r>
                    </a:p>
                  </a:txBody>
                  <a:tcPr/>
                </a:tc>
              </a:tr>
            </a:tbl>
          </a:graphicData>
        </a:graphic>
      </p:graphicFrame>
      <p:graphicFrame>
        <p:nvGraphicFramePr>
          <p:cNvPr id="18" name="表格 17"/>
          <p:cNvGraphicFramePr/>
          <p:nvPr>
            <p:custDataLst>
              <p:tags r:id="rId4"/>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+12.73dB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+3.32dB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-5.34dB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+1.55dB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-4.99dB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+2.96dB</a:t>
                      </a: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SISO</a:t>
            </a:r>
            <a:r>
              <a:rPr lang="en-US" altLang="zh-CN" sz="2800" b="0" dirty="0" smtClean="0">
                <a:latin typeface="Times New Roman" panose="02020503050405090304" pitchFamily="18" charset="0"/>
                <a:cs typeface="Times New Roman" panose="02020503050405090304" pitchFamily="18" charset="0"/>
                <a:sym typeface="+mn-ea"/>
              </a:rPr>
              <a:t>-QAT</a:t>
            </a: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W8A8</a:t>
            </a: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W2A8</a:t>
            </a:r>
          </a:p>
        </p:txBody>
      </p:sp>
      <p:graphicFrame>
        <p:nvGraphicFramePr>
          <p:cNvPr id="5" name="表格 4"/>
          <p:cNvGraphicFramePr/>
          <p:nvPr>
            <p:custDataLst>
              <p:tags r:id="rId1"/>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-12.83dB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+4.29dB</a:t>
                      </a: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+0.07dB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-6.91dB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-0.02dB</a:t>
                      </a: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-7.73dB</a:t>
                      </a: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+0.22dB</a:t>
                      </a:r>
                    </a:p>
                  </a:txBody>
                  <a:tcPr/>
                </a:tc>
              </a:tr>
            </a:tbl>
          </a:graphicData>
        </a:graphic>
      </p:graphicFrame>
      <p:graphicFrame>
        <p:nvGraphicFramePr>
          <p:cNvPr id="12" name="表格 11"/>
          <p:cNvGraphicFramePr/>
          <p:nvPr>
            <p:custDataLst>
              <p:tags r:id="rId2"/>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a:latin typeface="Times New Roman Regular" panose="02020503050405090304" charset="0"/>
                          <a:cs typeface="Times New Roman Regular" panose="02020503050405090304" charset="0"/>
                        </a:rPr>
                        <a:t>30km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-10.40dB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+6.72dB</a:t>
                      </a:r>
                    </a:p>
                  </a:txBody>
                  <a:tcPr>
                    <a:lnT w="12700">
                      <a:solidFill>
                        <a:schemeClr val="tx1"/>
                      </a:solidFill>
                      <a:prstDash val="solid"/>
                    </a:lnT>
                  </a:tcPr>
                </a:tc>
              </a:tr>
              <a:tr h="387350">
                <a:tc>
                  <a:txBody>
                    <a:bodyPr/>
                    <a:lstStyle/>
                    <a:p>
                      <a:pPr algn="ctr">
                        <a:buNone/>
                      </a:pPr>
                      <a:r>
                        <a:rPr lang="en-US" altLang="zh-CN">
                          <a:latin typeface="Times New Roman Regular" panose="02020503050405090304" charset="0"/>
                          <a:cs typeface="Times New Roman Regular" panose="02020503050405090304" charset="0"/>
                        </a:rPr>
                        <a:t>60km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-6.96dB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+0.75dB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120km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-6.55dB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+0.34dB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xkm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-6.96dB</a:t>
                      </a:r>
                    </a:p>
                  </a:txBody>
                  <a:tcPr/>
                </a:tc>
                <a:tc>
                  <a:txBody>
                    <a:bodyPr/>
                    <a:lstStyle/>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+1.00dB</a:t>
                      </a: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W8Only</a:t>
            </a: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7"/>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W2Only</a:t>
            </a:r>
          </a:p>
        </p:txBody>
      </p:sp>
      <p:graphicFrame>
        <p:nvGraphicFramePr>
          <p:cNvPr id="17" name="表格 16"/>
          <p:cNvGraphicFramePr/>
          <p:nvPr>
            <p:custDataLst>
              <p:tags r:id="rId3"/>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a:latin typeface="Times New Roman Regular" panose="02020503050405090304" charset="0"/>
                          <a:cs typeface="Times New Roman Regular" panose="02020503050405090304" charset="0"/>
                        </a:rPr>
                        <a:t>30km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-12.76dB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+4.36dB</a:t>
                      </a:r>
                    </a:p>
                  </a:txBody>
                  <a:tcPr>
                    <a:lnT w="12700">
                      <a:solidFill>
                        <a:schemeClr val="tx1"/>
                      </a:solidFill>
                      <a:prstDash val="solid"/>
                    </a:lnT>
                  </a:tcPr>
                </a:tc>
              </a:tr>
              <a:tr h="387350">
                <a:tc>
                  <a:txBody>
                    <a:bodyPr/>
                    <a:lstStyle/>
                    <a:p>
                      <a:pPr algn="ctr">
                        <a:buNone/>
                      </a:pPr>
                      <a:r>
                        <a:rPr lang="en-US" altLang="zh-CN">
                          <a:latin typeface="Times New Roman Regular" panose="02020503050405090304" charset="0"/>
                          <a:cs typeface="Times New Roman Regular" panose="02020503050405090304" charset="0"/>
                        </a:rPr>
                        <a:t>60km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-7.69dB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+0.03dB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120km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-6.99dB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-0.09dB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xkm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-7.70dB</a:t>
                      </a:r>
                    </a:p>
                  </a:txBody>
                  <a:tcPr/>
                </a:tc>
                <a:tc>
                  <a:txBody>
                    <a:bodyPr/>
                    <a:lstStyle/>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+0.25dB</a:t>
                      </a:r>
                    </a:p>
                  </a:txBody>
                  <a:tcPr/>
                </a:tc>
              </a:tr>
            </a:tbl>
          </a:graphicData>
        </a:graphic>
      </p:graphicFrame>
      <p:graphicFrame>
        <p:nvGraphicFramePr>
          <p:cNvPr id="18" name="表格 17"/>
          <p:cNvGraphicFramePr/>
          <p:nvPr>
            <p:custDataLst>
              <p:tags r:id="rId4"/>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p>
                  </a:txBody>
                  <a:tcPr>
                    <a:lnR w="12700">
                      <a:solidFill>
                        <a:schemeClr val="tx1"/>
                      </a:solidFill>
                      <a:prstDash val="solid"/>
                    </a:ln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FP32</a:t>
                      </a:r>
                    </a:p>
                  </a:txBody>
                  <a:tcPr>
                    <a:lnL w="12700">
                      <a:solidFill>
                        <a:schemeClr val="tx1"/>
                      </a:solidFill>
                      <a:prstDash val="solid"/>
                    </a:lnL>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Int8</a:t>
                      </a:r>
                    </a:p>
                  </a:txBody>
                  <a:tcP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Δ</a:t>
                      </a:r>
                    </a:p>
                  </a:txBody>
                  <a:tcPr>
                    <a:lnB w="12700">
                      <a:solidFill>
                        <a:schemeClr val="tx1"/>
                      </a:solidFill>
                      <a:prstDash val="solid"/>
                    </a:lnB>
                  </a:tcPr>
                </a:tc>
              </a:tr>
              <a:tr h="387350">
                <a:tc>
                  <a:txBody>
                    <a:bodyPr/>
                    <a:lstStyle/>
                    <a:p>
                      <a:pPr algn="ctr">
                        <a:buNone/>
                      </a:pPr>
                      <a:r>
                        <a:rPr lang="en-US" altLang="zh-CN">
                          <a:latin typeface="Times New Roman Regular" panose="02020503050405090304" charset="0"/>
                          <a:cs typeface="Times New Roman Regular" panose="02020503050405090304" charset="0"/>
                        </a:rPr>
                        <a:t>30km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-10.35dB</a:t>
                      </a: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+6.77dB</a:t>
                      </a:r>
                    </a:p>
                  </a:txBody>
                  <a:tcPr>
                    <a:lnT w="12700">
                      <a:solidFill>
                        <a:schemeClr val="tx1"/>
                      </a:solidFill>
                      <a:prstDash val="solid"/>
                    </a:lnT>
                  </a:tcPr>
                </a:tc>
              </a:tr>
              <a:tr h="387350">
                <a:tc>
                  <a:txBody>
                    <a:bodyPr/>
                    <a:lstStyle/>
                    <a:p>
                      <a:pPr algn="ctr">
                        <a:buNone/>
                      </a:pPr>
                      <a:r>
                        <a:rPr lang="en-US" altLang="zh-CN">
                          <a:latin typeface="Times New Roman Regular" panose="02020503050405090304" charset="0"/>
                          <a:cs typeface="Times New Roman Regular" panose="02020503050405090304" charset="0"/>
                        </a:rPr>
                        <a:t>60km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-6.90dB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+0.81dB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120km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-6.47dB</a:t>
                      </a: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+0.43dB</a:t>
                      </a: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xkm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-6.90dB</a:t>
                      </a:r>
                    </a:p>
                  </a:txBody>
                  <a:tcPr/>
                </a:tc>
                <a:tc>
                  <a:txBody>
                    <a:bodyPr/>
                    <a:lstStyle/>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+1.05dB</a:t>
                      </a: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量化</a:t>
            </a:r>
            <a:r>
              <a:rPr lang="en-US" altLang="zh-CN" sz="2800" dirty="0" smtClean="0">
                <a:latin typeface="Times New Roman" panose="02020503050405090304" pitchFamily="18" charset="0"/>
              </a:rPr>
              <a:t>-</a:t>
            </a:r>
            <a:r>
              <a:rPr lang="en-US" altLang="zh-CN" sz="2800" b="0" dirty="0" err="1" smtClean="0">
                <a:latin typeface="Times New Roman" panose="02020503050405090304" pitchFamily="18" charset="0"/>
                <a:cs typeface="Times New Roman" panose="02020503050405090304" pitchFamily="18" charset="0"/>
                <a:sym typeface="+mn-ea"/>
              </a:rPr>
              <a:t>bitsandbytes</a:t>
            </a:r>
            <a:endParaRPr lang="zh-CN" altLang="en-US" sz="2800" b="0" dirty="0">
              <a:latin typeface="Times New Roman" panose="02020503050405090304" pitchFamily="18" charset="0"/>
              <a:cs typeface="Times New Roman" panose="02020503050405090304" pitchFamily="18" charset="0"/>
            </a:endParaRPr>
          </a:p>
        </p:txBody>
      </p:sp>
      <p:sp>
        <p:nvSpPr>
          <p:cNvPr id="8" name="内容占位符 23"/>
          <p:cNvSpPr>
            <a:spLocks noGrp="1"/>
          </p:cNvSpPr>
          <p:nvPr>
            <p:ph sz="quarter" idx="10"/>
          </p:nvPr>
        </p:nvSpPr>
        <p:spPr>
          <a:xfrm>
            <a:off x="381368" y="1142440"/>
            <a:ext cx="11429264" cy="4991454"/>
          </a:xfrm>
        </p:spPr>
        <p:txBody>
          <a:bodyPr>
            <a:normAutofit/>
          </a:bodyPr>
          <a:lstStyle/>
          <a:p>
            <a:r>
              <a:rPr kumimoji="1" lang="en-US" altLang="zh-CN" sz="2800" dirty="0" err="1" smtClean="0">
                <a:solidFill>
                  <a:schemeClr val="tx1"/>
                </a:solidFill>
                <a:latin typeface="Times New Roman" panose="02020503050405090304" pitchFamily="18" charset="0"/>
                <a:ea typeface="宋体" charset="0"/>
              </a:rPr>
              <a:t>bitsandbytes</a:t>
            </a:r>
            <a:r>
              <a:rPr kumimoji="1" lang="en-US" altLang="zh-CN" sz="2800" dirty="0" smtClean="0">
                <a:solidFill>
                  <a:schemeClr val="tx1"/>
                </a:solidFill>
                <a:latin typeface="Times New Roman" panose="02020503050405090304" pitchFamily="18" charset="0"/>
                <a:ea typeface="宋体" charset="0"/>
              </a:rPr>
              <a:t> </a:t>
            </a:r>
            <a:r>
              <a:rPr kumimoji="1" lang="zh-CN" altLang="en-US" sz="2800" dirty="0">
                <a:solidFill>
                  <a:schemeClr val="tx1"/>
                </a:solidFill>
                <a:latin typeface="Times New Roman" panose="02020503050405090304" pitchFamily="18" charset="0"/>
                <a:ea typeface="宋体" charset="0"/>
              </a:rPr>
              <a:t>通过 </a:t>
            </a:r>
            <a:r>
              <a:rPr kumimoji="1" lang="en-US" altLang="zh-CN" sz="2800" dirty="0" err="1">
                <a:solidFill>
                  <a:schemeClr val="tx1"/>
                </a:solidFill>
                <a:latin typeface="Times New Roman" panose="02020503050405090304" pitchFamily="18" charset="0"/>
                <a:ea typeface="宋体" charset="0"/>
              </a:rPr>
              <a:t>PyTorch</a:t>
            </a:r>
            <a:r>
              <a:rPr kumimoji="1" lang="en-US" altLang="zh-CN" sz="2800" dirty="0">
                <a:solidFill>
                  <a:schemeClr val="tx1"/>
                </a:solidFill>
                <a:latin typeface="Times New Roman" panose="02020503050405090304" pitchFamily="18" charset="0"/>
                <a:ea typeface="宋体" charset="0"/>
              </a:rPr>
              <a:t> </a:t>
            </a:r>
            <a:r>
              <a:rPr kumimoji="1" lang="zh-CN" altLang="en-US" sz="2800" dirty="0">
                <a:solidFill>
                  <a:schemeClr val="tx1"/>
                </a:solidFill>
                <a:latin typeface="Times New Roman" panose="02020503050405090304" pitchFamily="18" charset="0"/>
                <a:ea typeface="宋体" charset="0"/>
              </a:rPr>
              <a:t>的 </a:t>
            </a:r>
            <a:r>
              <a:rPr kumimoji="1" lang="en-US" altLang="zh-CN" sz="2800" dirty="0">
                <a:solidFill>
                  <a:schemeClr val="tx1"/>
                </a:solidFill>
                <a:latin typeface="Times New Roman" panose="02020503050405090304" pitchFamily="18" charset="0"/>
                <a:ea typeface="宋体" charset="0"/>
              </a:rPr>
              <a:t>k </a:t>
            </a:r>
            <a:r>
              <a:rPr kumimoji="1" lang="zh-CN" altLang="en-US" sz="2800" dirty="0">
                <a:solidFill>
                  <a:schemeClr val="tx1"/>
                </a:solidFill>
                <a:latin typeface="Times New Roman" panose="02020503050405090304" pitchFamily="18" charset="0"/>
                <a:ea typeface="宋体" charset="0"/>
              </a:rPr>
              <a:t>位量化技术，使大型</a:t>
            </a:r>
            <a:r>
              <a:rPr kumimoji="1" lang="zh-CN" altLang="en-US" sz="2800" b="1" dirty="0">
                <a:solidFill>
                  <a:schemeClr val="tx1"/>
                </a:solidFill>
                <a:latin typeface="Times New Roman" panose="02020503050405090304" pitchFamily="18" charset="0"/>
                <a:ea typeface="宋体" charset="0"/>
              </a:rPr>
              <a:t>语言模型</a:t>
            </a:r>
            <a:r>
              <a:rPr kumimoji="1" lang="zh-CN" altLang="en-US" sz="2800" dirty="0">
                <a:solidFill>
                  <a:schemeClr val="tx1"/>
                </a:solidFill>
                <a:latin typeface="Times New Roman" panose="02020503050405090304" pitchFamily="18" charset="0"/>
                <a:ea typeface="宋体" charset="0"/>
              </a:rPr>
              <a:t>更加易于</a:t>
            </a:r>
            <a:r>
              <a:rPr kumimoji="1" lang="zh-CN" altLang="en-US" sz="2800" dirty="0" smtClean="0">
                <a:solidFill>
                  <a:schemeClr val="tx1"/>
                </a:solidFill>
                <a:latin typeface="Times New Roman" panose="02020503050405090304" pitchFamily="18" charset="0"/>
                <a:ea typeface="宋体" charset="0"/>
              </a:rPr>
              <a:t>使用</a:t>
            </a:r>
            <a:r>
              <a:rPr kumimoji="1" lang="en-US" altLang="zh-CN" sz="2800" dirty="0" smtClean="0">
                <a:solidFill>
                  <a:schemeClr val="tx1"/>
                </a:solidFill>
                <a:latin typeface="Times New Roman" panose="02020503050405090304" pitchFamily="18" charset="0"/>
                <a:ea typeface="宋体" charset="0"/>
              </a:rPr>
              <a:t>。</a:t>
            </a:r>
          </a:p>
        </p:txBody>
      </p:sp>
      <p:pic>
        <p:nvPicPr>
          <p:cNvPr id="3" name="图片 2"/>
          <p:cNvPicPr>
            <a:picLocks noChangeAspect="1"/>
          </p:cNvPicPr>
          <p:nvPr/>
        </p:nvPicPr>
        <p:blipFill>
          <a:blip r:embed="rId3"/>
          <a:stretch>
            <a:fillRect/>
          </a:stretch>
        </p:blipFill>
        <p:spPr>
          <a:xfrm>
            <a:off x="1701800" y="2217325"/>
            <a:ext cx="8788400" cy="39165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量化</a:t>
            </a:r>
            <a:r>
              <a:rPr lang="en-US" altLang="zh-CN" sz="2800" dirty="0" smtClean="0">
                <a:latin typeface="Times New Roman" panose="02020503050405090304" pitchFamily="18" charset="0"/>
              </a:rPr>
              <a:t>-</a:t>
            </a:r>
            <a:r>
              <a:rPr lang="en-US" altLang="zh-CN" sz="2800" dirty="0">
                <a:latin typeface="Times New Roman" panose="02020503050405090304" pitchFamily="18" charset="0"/>
              </a:rPr>
              <a:t> </a:t>
            </a:r>
            <a:r>
              <a:rPr lang="en-US" altLang="zh-CN" sz="2800" b="0" dirty="0">
                <a:latin typeface="Times New Roman" panose="02020503050405090304" pitchFamily="18" charset="0"/>
              </a:rPr>
              <a:t>NF4 (4-bit </a:t>
            </a:r>
            <a:r>
              <a:rPr lang="en-US" altLang="zh-CN" sz="2800" b="0" dirty="0" err="1">
                <a:latin typeface="Times New Roman" panose="02020503050405090304" pitchFamily="18" charset="0"/>
              </a:rPr>
              <a:t>NormalFloat</a:t>
            </a:r>
            <a:r>
              <a:rPr lang="en-US" altLang="zh-CN" sz="2800" b="0" dirty="0" smtClean="0">
                <a:latin typeface="Times New Roman" panose="02020503050405090304" pitchFamily="18" charset="0"/>
              </a:rPr>
              <a:t>)</a:t>
            </a:r>
            <a:endParaRPr lang="zh-CN" altLang="en-US" sz="2800" b="0" dirty="0">
              <a:latin typeface="Times New Roman" panose="02020503050405090304" pitchFamily="18" charset="0"/>
            </a:endParaRPr>
          </a:p>
        </p:txBody>
      </p:sp>
      <p:pic>
        <p:nvPicPr>
          <p:cNvPr id="4" name="Picture 2" descr="https://i-blog.csdnimg.cn/blog_migrate/9bce5ce1f6f41a640c49f361a0ecaa84.jpeg"/>
          <p:cNvPicPr>
            <a:picLocks noChangeAspect="1" noChangeArrowheads="1"/>
          </p:cNvPicPr>
          <p:nvPr/>
        </p:nvPicPr>
        <p:blipFill rotWithShape="1">
          <a:blip r:embed="rId3">
            <a:extLst>
              <a:ext uri="{28A0092B-C50C-407E-A947-70E740481C1C}">
                <a14:useLocalDpi xmlns:a14="http://schemas.microsoft.com/office/drawing/2010/main" val="0"/>
              </a:ext>
            </a:extLst>
          </a:blip>
          <a:srcRect b="8753"/>
          <a:stretch>
            <a:fillRect/>
          </a:stretch>
        </p:blipFill>
        <p:spPr bwMode="auto">
          <a:xfrm>
            <a:off x="837139" y="1488839"/>
            <a:ext cx="5593282" cy="36476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7121582" y="1485833"/>
            <a:ext cx="3833112" cy="3653659"/>
          </a:xfrm>
          <a:prstGeom prst="rect">
            <a:avLst/>
          </a:prstGeom>
        </p:spPr>
      </p:pic>
      <p:sp>
        <p:nvSpPr>
          <p:cNvPr id="6"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smtClean="0">
                <a:solidFill>
                  <a:schemeClr val="tx1"/>
                </a:solidFill>
                <a:ea typeface="宋体" charset="0"/>
              </a:rPr>
              <a:t>基于</a:t>
            </a:r>
            <a:r>
              <a:rPr kumimoji="1" lang="zh-CN" altLang="en-US" sz="2400" dirty="0" smtClean="0">
                <a:solidFill>
                  <a:schemeClr val="tx2"/>
                </a:solidFill>
                <a:ea typeface="宋体" charset="0"/>
              </a:rPr>
              <a:t>标准正态分布</a:t>
            </a:r>
            <a:r>
              <a:rPr kumimoji="1" lang="zh-CN" altLang="en-US" sz="2400" dirty="0">
                <a:solidFill>
                  <a:schemeClr val="tx1"/>
                </a:solidFill>
                <a:ea typeface="宋体" charset="0"/>
              </a:rPr>
              <a:t>的累积分布函数设计</a:t>
            </a:r>
            <a:r>
              <a:rPr kumimoji="1" lang="zh-CN" altLang="en-US" sz="2400" dirty="0" smtClean="0">
                <a:solidFill>
                  <a:schemeClr val="tx1"/>
                </a:solidFill>
                <a:ea typeface="宋体" charset="0"/>
              </a:rPr>
              <a:t>的</a:t>
            </a:r>
            <a:r>
              <a:rPr kumimoji="1" lang="zh-CN" altLang="en-US" sz="2400" dirty="0">
                <a:solidFill>
                  <a:schemeClr val="tx1"/>
                </a:solidFill>
                <a:ea typeface="宋体" charset="0"/>
              </a:rPr>
              <a:t>，</a:t>
            </a:r>
            <a:r>
              <a:rPr kumimoji="1" lang="zh-CN" altLang="en-US" sz="2400" dirty="0" smtClean="0">
                <a:solidFill>
                  <a:schemeClr val="tx1"/>
                </a:solidFill>
                <a:ea typeface="宋体" charset="0"/>
              </a:rPr>
              <a:t>中间密、两头</a:t>
            </a:r>
            <a:r>
              <a:rPr kumimoji="1" lang="zh-CN" altLang="en-US" sz="2400" dirty="0">
                <a:solidFill>
                  <a:schemeClr val="tx1"/>
                </a:solidFill>
                <a:ea typeface="宋体" charset="0"/>
              </a:rPr>
              <a:t>疏</a:t>
            </a:r>
            <a:r>
              <a:rPr kumimoji="1" lang="zh-CN" altLang="en-US" sz="2400" dirty="0" smtClean="0">
                <a:solidFill>
                  <a:schemeClr val="tx1"/>
                </a:solidFill>
                <a:ea typeface="宋体" charset="0"/>
              </a:rPr>
              <a:t>。</a:t>
            </a:r>
            <a:endParaRPr kumimoji="1" lang="zh-CN" sz="2400" dirty="0">
              <a:solidFill>
                <a:schemeClr val="tx1"/>
              </a:solidFill>
              <a:ea typeface="宋体"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rPr>
              <a:t>模型</a:t>
            </a:r>
            <a:r>
              <a:rPr lang="en-US" altLang="zh-CN" sz="2800" b="0" dirty="0" smtClean="0">
                <a:latin typeface="Times New Roman" panose="02020503050405090304" pitchFamily="18" charset="0"/>
              </a:rPr>
              <a:t>MIMO</a:t>
            </a:r>
            <a:r>
              <a:rPr lang="en-US" altLang="zh-CN" sz="2800" b="0" dirty="0" smtClean="0">
                <a:latin typeface="Times New Roman" panose="02020503050405090304" pitchFamily="18" charset="0"/>
                <a:cs typeface="Times New Roman" panose="02020503050405090304" pitchFamily="18" charset="0"/>
                <a:sym typeface="+mn-ea"/>
              </a:rPr>
              <a:t>-PTQ</a:t>
            </a:r>
          </a:p>
        </p:txBody>
      </p:sp>
      <p:sp>
        <p:nvSpPr>
          <p:cNvPr id="8" name="内容占位符 23"/>
          <p:cNvSpPr>
            <a:spLocks noGrp="1"/>
          </p:cNvSpPr>
          <p:nvPr>
            <p:ph sz="quarter" idx="10"/>
          </p:nvPr>
        </p:nvSpPr>
        <p:spPr>
          <a:xfrm>
            <a:off x="561975" y="921385"/>
            <a:ext cx="11068050" cy="486410"/>
          </a:xfrm>
        </p:spPr>
        <p:txBody>
          <a:bodyPr>
            <a:normAutofit/>
          </a:bodyPr>
          <a:lstStyle/>
          <a:p>
            <a:r>
              <a:rPr kumimoji="1" lang="en-US" altLang="zh-CN" sz="1800" dirty="0" smtClean="0">
                <a:solidFill>
                  <a:schemeClr val="tx1"/>
                </a:solidFill>
                <a:latin typeface="Times New Roman" panose="02020503050405090304" pitchFamily="18" charset="0"/>
                <a:ea typeface="宋体" charset="0"/>
              </a:rPr>
              <a:t>VIsion Encoder(</a:t>
            </a:r>
            <a:r>
              <a:rPr kumimoji="1" lang="en-US" altLang="zh-CN" sz="1800" dirty="0" smtClean="0">
                <a:solidFill>
                  <a:schemeClr val="tx1"/>
                </a:solidFill>
                <a:latin typeface="Times New Roman" panose="02020503050405090304" pitchFamily="18" charset="0"/>
                <a:ea typeface="宋体" charset="0"/>
                <a:sym typeface="+mn-ea"/>
              </a:rPr>
              <a:t>W4A16</a:t>
            </a:r>
            <a:r>
              <a:rPr kumimoji="1" lang="en-US" altLang="zh-CN" sz="1800" dirty="0" smtClean="0">
                <a:solidFill>
                  <a:schemeClr val="tx1"/>
                </a:solidFill>
                <a:latin typeface="Times New Roman" panose="02020503050405090304" pitchFamily="18" charset="0"/>
                <a:ea typeface="宋体" charset="0"/>
              </a:rPr>
              <a:t>) + LLM</a:t>
            </a:r>
            <a:r>
              <a:rPr kumimoji="1" lang="en-US" altLang="zh-CN" sz="1800" dirty="0" smtClean="0">
                <a:solidFill>
                  <a:schemeClr val="tx1"/>
                </a:solidFill>
                <a:latin typeface="Times New Roman" panose="02020503050405090304" pitchFamily="18" charset="0"/>
                <a:ea typeface="宋体" charset="0"/>
                <a:sym typeface="+mn-ea"/>
              </a:rPr>
              <a:t>(W4A16)</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5" name="表格 4"/>
          <p:cNvGraphicFramePr/>
          <p:nvPr>
            <p:custDataLst>
              <p:tags r:id="rId1"/>
            </p:custDataLst>
          </p:nvPr>
        </p:nvGraphicFramePr>
        <p:xfrm>
          <a:off x="1799590" y="1407795"/>
          <a:ext cx="8272145" cy="2244090"/>
        </p:xfrm>
        <a:graphic>
          <a:graphicData uri="http://schemas.openxmlformats.org/drawingml/2006/table">
            <a:tbl>
              <a:tblPr firstRow="1" bandRow="1">
                <a:tableStyleId>{2D5ABB26-0587-4C30-8999-92F81FD0307C}</a:tableStyleId>
              </a:tblPr>
              <a:tblGrid>
                <a:gridCol w="1181735"/>
                <a:gridCol w="1181735"/>
                <a:gridCol w="1181735"/>
                <a:gridCol w="1181735"/>
                <a:gridCol w="1181735"/>
                <a:gridCol w="1181735"/>
                <a:gridCol w="1181735"/>
              </a:tblGrid>
              <a:tr h="365760">
                <a:tc>
                  <a:txBody>
                    <a:bodyPr/>
                    <a:lstStyle/>
                    <a:p>
                      <a:pPr algn="ctr">
                        <a:buNone/>
                      </a:pP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gridSpan="2">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R w="12700">
                      <a:solidFill>
                        <a:schemeClr val="tx1"/>
                      </a:solidFill>
                      <a:prstDash val="solid"/>
                    </a:lnR>
                    <a:lnB w="12700">
                      <a:solidFill>
                        <a:schemeClr val="tx1"/>
                      </a:solidFill>
                      <a:prstDash val="solid"/>
                    </a:lnB>
                  </a:tcPr>
                </a:tc>
                <a:tc hMerge="1">
                  <a:txBody>
                    <a:bodyPr/>
                    <a:lstStyle/>
                    <a:p>
                      <a:endParaRPr lang="zh-CN"/>
                    </a:p>
                  </a:txBody>
                  <a:tcPr>
                    <a:lnR w="12700">
                      <a:solidFill>
                        <a:schemeClr val="tx1"/>
                      </a:solidFill>
                      <a:prstDash val="solid"/>
                    </a:lnR>
                    <a:lnB w="12700">
                      <a:solidFill>
                        <a:schemeClr val="tx1"/>
                      </a:solidFill>
                      <a:prstDash val="solid"/>
                    </a:lnB>
                  </a:tcPr>
                </a:tc>
                <a:tc gridSpan="2">
                  <a:txBody>
                    <a:bodyPr/>
                    <a:lstStyle/>
                    <a:p>
                      <a:pPr algn="ctr">
                        <a:buNone/>
                      </a:pPr>
                      <a:r>
                        <a:rPr lang="en-US" altLang="zh-CN" sz="1800">
                          <a:latin typeface="Times New Roman Regular" panose="02020503050405090304" charset="0"/>
                          <a:cs typeface="Times New Roman Regular" panose="02020503050405090304" charset="0"/>
                        </a:rPr>
                        <a:t>Quantification</a:t>
                      </a:r>
                    </a:p>
                  </a:txBody>
                  <a:tcPr>
                    <a:lnL w="12700">
                      <a:solidFill>
                        <a:schemeClr val="tx1"/>
                      </a:solidFill>
                      <a:prstDash val="solid"/>
                    </a:lnL>
                    <a:lnR w="12700">
                      <a:solidFill>
                        <a:schemeClr val="tx1"/>
                      </a:solidFill>
                      <a:prstDash val="solid"/>
                    </a:lnR>
                    <a:lnB w="12700">
                      <a:solidFill>
                        <a:schemeClr val="tx1"/>
                      </a:solidFill>
                      <a:prstDash val="solid"/>
                    </a:lnB>
                  </a:tcPr>
                </a:tc>
                <a:tc hMerge="1">
                  <a:txBody>
                    <a:bodyPr/>
                    <a:lstStyle/>
                    <a:p>
                      <a:endParaRPr lang="zh-CN"/>
                    </a:p>
                  </a:txBody>
                  <a:tcPr>
                    <a:lnR w="12700">
                      <a:solidFill>
                        <a:schemeClr val="tx1"/>
                      </a:solidFill>
                      <a:prstDash val="solid"/>
                    </a:lnR>
                    <a:lnB w="12700">
                      <a:solidFill>
                        <a:schemeClr val="tx1"/>
                      </a:solidFill>
                      <a:prstDash val="solid"/>
                    </a:lnB>
                  </a:tcPr>
                </a:tc>
                <a:tc gridSpan="2">
                  <a:txBody>
                    <a:bodyPr/>
                    <a:lstStyle/>
                    <a:p>
                      <a:pPr algn="ctr">
                        <a:buNone/>
                      </a:pPr>
                      <a:r>
                        <a:rPr lang="en-US" altLang="zh-CN" sz="1800">
                          <a:latin typeface="Times New Roman Regular" panose="02020503050405090304" charset="0"/>
                          <a:cs typeface="Times New Roman Regular" panose="02020503050405090304" charset="0"/>
                          <a:sym typeface="+mn-ea"/>
                        </a:rPr>
                        <a:t>Δ</a:t>
                      </a:r>
                    </a:p>
                  </a:txBody>
                  <a:tcPr>
                    <a:lnL w="12700">
                      <a:solidFill>
                        <a:schemeClr val="tx1"/>
                      </a:solidFill>
                      <a:prstDash val="solid"/>
                    </a:lnL>
                    <a:lnB w="12700">
                      <a:solidFill>
                        <a:schemeClr val="tx1"/>
                      </a:solidFill>
                      <a:prstDash val="solid"/>
                    </a:lnB>
                  </a:tcPr>
                </a:tc>
                <a:tc hMerge="1">
                  <a:txBody>
                    <a:bodyPr/>
                    <a:lstStyle/>
                    <a:p>
                      <a:endParaRPr lang="zh-CN"/>
                    </a:p>
                  </a:txBody>
                  <a:tcPr>
                    <a:lnB w="12700">
                      <a:solidFill>
                        <a:schemeClr val="tx1"/>
                      </a:solidFill>
                      <a:prstDash val="solid"/>
                    </a:lnB>
                  </a:tcPr>
                </a:tc>
              </a:tr>
              <a:tr h="365760">
                <a:tc>
                  <a:txBody>
                    <a:bodyPr/>
                    <a:lstStyle/>
                    <a:p>
                      <a:pPr algn="ctr">
                        <a:buNone/>
                      </a:pP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NMSE</a:t>
                      </a: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Params</a:t>
                      </a:r>
                    </a:p>
                  </a:txBody>
                  <a:tcPr>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NMSE</a:t>
                      </a: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Params</a:t>
                      </a:r>
                    </a:p>
                  </a:txBody>
                  <a:tcPr>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sym typeface="+mn-ea"/>
                        </a:rPr>
                        <a:t>Δ-</a:t>
                      </a:r>
                      <a:r>
                        <a:rPr lang="en-US" altLang="zh-CN" sz="1800">
                          <a:latin typeface="Times New Roman Regular" panose="02020503050405090304" charset="0"/>
                          <a:ea typeface="宋体" pitchFamily="2" charset="-122"/>
                          <a:cs typeface="Times New Roman Regular" panose="02020503050405090304" charset="0"/>
                          <a:sym typeface="+mn-ea"/>
                        </a:rPr>
                        <a:t>NMSE</a:t>
                      </a: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lgn="ctr">
                        <a:buNone/>
                      </a:pPr>
                      <a:r>
                        <a:rPr lang="en-US" altLang="zh-CN" sz="1800">
                          <a:latin typeface="PingFang SC" panose="020B0400000000000000" charset="-122"/>
                          <a:ea typeface="PingFang SC" panose="020B0400000000000000" charset="-122"/>
                          <a:cs typeface="Times New Roman Regular" panose="02020503050405090304" charset="0"/>
                          <a:sym typeface="+mn-ea"/>
                        </a:rPr>
                        <a:t>η-</a:t>
                      </a:r>
                      <a:r>
                        <a:rPr lang="en-US" altLang="zh-CN" sz="1800">
                          <a:latin typeface="Times New Roman Regular" panose="02020503050405090304" charset="0"/>
                          <a:ea typeface="宋体" pitchFamily="2" charset="-122"/>
                          <a:cs typeface="Times New Roman Regular" panose="02020503050405090304" charset="0"/>
                          <a:sym typeface="+mn-ea"/>
                        </a:rPr>
                        <a:t>Params</a:t>
                      </a:r>
                    </a:p>
                  </a:txBody>
                  <a:tcPr>
                    <a:lnT w="12700">
                      <a:solidFill>
                        <a:schemeClr val="tx1"/>
                      </a:solidFill>
                      <a:prstDash val="solid"/>
                    </a:lnT>
                    <a:lnB w="12700">
                      <a:solidFill>
                        <a:schemeClr val="tx1"/>
                      </a:solidFill>
                      <a:prstDash val="solid"/>
                    </a:lnB>
                  </a:tcPr>
                </a:tc>
              </a:tr>
              <a:tr h="378460">
                <a:tc>
                  <a:txBody>
                    <a:bodyPr/>
                    <a:lstStyle/>
                    <a:p>
                      <a:pPr algn="ctr">
                        <a:buNone/>
                      </a:pPr>
                      <a:r>
                        <a:rPr lang="en-US" altLang="zh-CN" sz="1800">
                          <a:latin typeface="Times New Roman Regular" panose="02020503050405090304" charset="0"/>
                          <a:cs typeface="Times New Roman Regular" panose="02020503050405090304" charset="0"/>
                        </a:rPr>
                        <a:t>30km/h</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-21.871dB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63463336</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-17.161dB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20954536</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-4.705dB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33.02%</a:t>
                      </a:r>
                    </a:p>
                  </a:txBody>
                  <a:tcPr>
                    <a:lnT w="12700">
                      <a:solidFill>
                        <a:schemeClr val="tx1"/>
                      </a:solidFill>
                      <a:prstDash val="solid"/>
                    </a:lnT>
                  </a:tcPr>
                </a:tc>
              </a:tr>
              <a:tr h="377825">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-8.490dB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-8.490dB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7846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-7.647dB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-7.647dB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77825">
                <a:tc>
                  <a:txBody>
                    <a:bodyPr/>
                    <a:lstStyle/>
                    <a:p>
                      <a:pPr algn="ctr">
                        <a:buNone/>
                      </a:pPr>
                      <a:r>
                        <a:rPr lang="en-US" altLang="zh-CN" sz="1800" dirty="0" err="1">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dirty="0" err="1">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-9.427dB</a:t>
                      </a:r>
                    </a:p>
                  </a:txBody>
                  <a:tcPr>
                    <a:lnL w="12700">
                      <a:solidFill>
                        <a:schemeClr val="tx1"/>
                      </a:solidFill>
                      <a:prstDash val="solid"/>
                    </a:lnL>
                  </a:tcPr>
                </a:tc>
                <a:tc>
                  <a:txBody>
                    <a:bodyPr/>
                    <a:lstStyle/>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-9.426</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endParaRPr>
                    </a:p>
                  </a:txBody>
                  <a:tcPr>
                    <a:lnL w="12700">
                      <a:solidFill>
                        <a:schemeClr val="tx1"/>
                      </a:solidFill>
                      <a:prstDash val="solid"/>
                    </a:lnL>
                  </a:tcPr>
                </a:tc>
                <a:tc>
                  <a:txBody>
                    <a:bodyPr/>
                    <a:lstStyle/>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endParaRPr>
                    </a:p>
                  </a:txBody>
                  <a:tcPr>
                    <a:lnR w="12700">
                      <a:solidFill>
                        <a:schemeClr val="tx1"/>
                      </a:solidFill>
                      <a:prstDash val="solid"/>
                    </a:lnR>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-0.001</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endParaRPr>
                    </a:p>
                  </a:txBody>
                  <a:tcPr>
                    <a:lnL w="12700">
                      <a:solidFill>
                        <a:schemeClr val="tx1"/>
                      </a:solidFill>
                      <a:prstDash val="solid"/>
                    </a:lnL>
                  </a:tcPr>
                </a:tc>
                <a:tc>
                  <a:txBody>
                    <a:bodyPr/>
                    <a:lstStyle/>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
        <p:nvSpPr>
          <p:cNvPr id="9" name="内容占位符 23"/>
          <p:cNvSpPr>
            <a:spLocks noGrp="1"/>
          </p:cNvSpPr>
          <p:nvPr/>
        </p:nvSpPr>
        <p:spPr>
          <a:xfrm>
            <a:off x="561975" y="3773805"/>
            <a:ext cx="1106805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5"/>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smtClean="0">
                <a:solidFill>
                  <a:schemeClr val="tx1"/>
                </a:solidFill>
                <a:latin typeface="Times New Roman" panose="02020503050405090304" pitchFamily="18" charset="0"/>
                <a:ea typeface="宋体" charset="0"/>
              </a:rPr>
              <a:t>VIsion Encoder(</a:t>
            </a:r>
            <a:r>
              <a:rPr kumimoji="1" lang="en-US" altLang="zh-CN" sz="1800" dirty="0" smtClean="0">
                <a:solidFill>
                  <a:schemeClr val="tx1"/>
                </a:solidFill>
                <a:latin typeface="Times New Roman" panose="02020503050405090304" pitchFamily="18" charset="0"/>
                <a:ea typeface="宋体" charset="0"/>
                <a:sym typeface="+mn-ea"/>
              </a:rPr>
              <a:t>W4A16</a:t>
            </a:r>
            <a:r>
              <a:rPr kumimoji="1" lang="en-US" altLang="zh-CN" sz="1800" dirty="0" smtClean="0">
                <a:solidFill>
                  <a:schemeClr val="tx1"/>
                </a:solidFill>
                <a:latin typeface="Times New Roman" panose="02020503050405090304" pitchFamily="18" charset="0"/>
                <a:ea typeface="宋体" charset="0"/>
              </a:rPr>
              <a:t>) + QFomer(W8A8) + LLM</a:t>
            </a:r>
            <a:r>
              <a:rPr kumimoji="1" lang="en-US" altLang="zh-CN" sz="1800" dirty="0" smtClean="0">
                <a:solidFill>
                  <a:schemeClr val="tx1"/>
                </a:solidFill>
                <a:latin typeface="Times New Roman" panose="02020503050405090304" pitchFamily="18" charset="0"/>
                <a:ea typeface="宋体" charset="0"/>
                <a:sym typeface="+mn-ea"/>
              </a:rPr>
              <a:t>(W4A16)</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10" name="表格 9"/>
          <p:cNvGraphicFramePr/>
          <p:nvPr>
            <p:custDataLst>
              <p:tags r:id="rId2"/>
            </p:custDataLst>
          </p:nvPr>
        </p:nvGraphicFramePr>
        <p:xfrm>
          <a:off x="1799590" y="4260215"/>
          <a:ext cx="8272145" cy="2254885"/>
        </p:xfrm>
        <a:graphic>
          <a:graphicData uri="http://schemas.openxmlformats.org/drawingml/2006/table">
            <a:tbl>
              <a:tblPr firstRow="1" bandRow="1">
                <a:tableStyleId>{2D5ABB26-0587-4C30-8999-92F81FD0307C}</a:tableStyleId>
              </a:tblPr>
              <a:tblGrid>
                <a:gridCol w="1181735"/>
                <a:gridCol w="1181735"/>
                <a:gridCol w="1181735"/>
                <a:gridCol w="1181735"/>
                <a:gridCol w="1181735"/>
                <a:gridCol w="1181735"/>
                <a:gridCol w="1181735"/>
              </a:tblGrid>
              <a:tr h="365760">
                <a:tc>
                  <a:txBody>
                    <a:bodyPr/>
                    <a:lstStyle/>
                    <a:p>
                      <a:pPr algn="ctr">
                        <a:buNone/>
                      </a:pP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gridSpan="2">
                  <a:txBody>
                    <a:bodyPr/>
                    <a:lstStyle/>
                    <a:p>
                      <a:pPr algn="ctr">
                        <a:buNone/>
                      </a:pPr>
                      <a:r>
                        <a:rPr lang="en-US" altLang="zh-CN" sz="1800">
                          <a:latin typeface="Times New Roman Regular" panose="02020503050405090304" charset="0"/>
                          <a:cs typeface="Times New Roman Regular" panose="02020503050405090304" charset="0"/>
                        </a:rPr>
                        <a:t>FP32</a:t>
                      </a:r>
                    </a:p>
                  </a:txBody>
                  <a:tcPr>
                    <a:lnL w="12700">
                      <a:solidFill>
                        <a:schemeClr val="tx1"/>
                      </a:solidFill>
                      <a:prstDash val="solid"/>
                    </a:lnL>
                    <a:lnR w="12700">
                      <a:solidFill>
                        <a:schemeClr val="tx1"/>
                      </a:solidFill>
                      <a:prstDash val="solid"/>
                    </a:lnR>
                    <a:lnB w="12700">
                      <a:solidFill>
                        <a:schemeClr val="tx1"/>
                      </a:solidFill>
                      <a:prstDash val="solid"/>
                    </a:lnB>
                  </a:tcPr>
                </a:tc>
                <a:tc hMerge="1">
                  <a:txBody>
                    <a:bodyPr/>
                    <a:lstStyle/>
                    <a:p>
                      <a:endParaRPr lang="zh-CN"/>
                    </a:p>
                  </a:txBody>
                  <a:tcPr>
                    <a:lnR w="12700">
                      <a:solidFill>
                        <a:schemeClr val="tx1"/>
                      </a:solidFill>
                      <a:prstDash val="solid"/>
                    </a:lnR>
                    <a:lnB w="12700">
                      <a:solidFill>
                        <a:schemeClr val="tx1"/>
                      </a:solidFill>
                      <a:prstDash val="solid"/>
                    </a:lnB>
                  </a:tcPr>
                </a:tc>
                <a:tc gridSpan="2">
                  <a:txBody>
                    <a:bodyPr/>
                    <a:lstStyle/>
                    <a:p>
                      <a:pPr algn="ctr">
                        <a:buNone/>
                      </a:pPr>
                      <a:r>
                        <a:rPr lang="en-US" altLang="zh-CN" sz="1800">
                          <a:latin typeface="Times New Roman Regular" panose="02020503050405090304" charset="0"/>
                          <a:cs typeface="Times New Roman Regular" panose="02020503050405090304" charset="0"/>
                        </a:rPr>
                        <a:t>Quantification</a:t>
                      </a:r>
                    </a:p>
                  </a:txBody>
                  <a:tcPr>
                    <a:lnL w="12700">
                      <a:solidFill>
                        <a:schemeClr val="tx1"/>
                      </a:solidFill>
                      <a:prstDash val="solid"/>
                    </a:lnL>
                    <a:lnR w="12700">
                      <a:solidFill>
                        <a:schemeClr val="tx1"/>
                      </a:solidFill>
                      <a:prstDash val="solid"/>
                    </a:lnR>
                    <a:lnB w="12700">
                      <a:solidFill>
                        <a:schemeClr val="tx1"/>
                      </a:solidFill>
                      <a:prstDash val="solid"/>
                    </a:lnB>
                  </a:tcPr>
                </a:tc>
                <a:tc hMerge="1">
                  <a:txBody>
                    <a:bodyPr/>
                    <a:lstStyle/>
                    <a:p>
                      <a:endParaRPr lang="zh-CN"/>
                    </a:p>
                  </a:txBody>
                  <a:tcPr>
                    <a:lnR w="12700">
                      <a:solidFill>
                        <a:schemeClr val="tx1"/>
                      </a:solidFill>
                      <a:prstDash val="solid"/>
                    </a:lnR>
                    <a:lnB w="12700">
                      <a:solidFill>
                        <a:schemeClr val="tx1"/>
                      </a:solidFill>
                      <a:prstDash val="solid"/>
                    </a:lnB>
                  </a:tcPr>
                </a:tc>
                <a:tc gridSpan="2">
                  <a:txBody>
                    <a:bodyPr/>
                    <a:lstStyle/>
                    <a:p>
                      <a:pPr algn="ctr">
                        <a:buNone/>
                      </a:pPr>
                      <a:r>
                        <a:rPr lang="en-US" altLang="zh-CN" sz="1800">
                          <a:latin typeface="Times New Roman Regular" panose="02020503050405090304" charset="0"/>
                          <a:cs typeface="Times New Roman Regular" panose="02020503050405090304" charset="0"/>
                          <a:sym typeface="+mn-ea"/>
                        </a:rPr>
                        <a:t>Δ</a:t>
                      </a:r>
                    </a:p>
                  </a:txBody>
                  <a:tcPr>
                    <a:lnL w="12700">
                      <a:solidFill>
                        <a:schemeClr val="tx1"/>
                      </a:solidFill>
                      <a:prstDash val="solid"/>
                    </a:lnL>
                    <a:lnB w="12700">
                      <a:solidFill>
                        <a:schemeClr val="tx1"/>
                      </a:solidFill>
                      <a:prstDash val="solid"/>
                    </a:lnB>
                  </a:tcPr>
                </a:tc>
                <a:tc hMerge="1">
                  <a:txBody>
                    <a:bodyPr/>
                    <a:lstStyle/>
                    <a:p>
                      <a:endParaRPr lang="zh-CN"/>
                    </a:p>
                  </a:txBody>
                  <a:tcPr>
                    <a:lnB w="12700">
                      <a:solidFill>
                        <a:schemeClr val="tx1"/>
                      </a:solidFill>
                      <a:prstDash val="solid"/>
                    </a:lnB>
                  </a:tcPr>
                </a:tc>
              </a:tr>
              <a:tr h="365760">
                <a:tc>
                  <a:txBody>
                    <a:bodyPr/>
                    <a:lstStyle/>
                    <a:p>
                      <a:pPr algn="ctr">
                        <a:buNone/>
                      </a:pP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NMSE</a:t>
                      </a: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Params</a:t>
                      </a:r>
                    </a:p>
                  </a:txBody>
                  <a:tcPr>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NMSE</a:t>
                      </a: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Params</a:t>
                      </a:r>
                    </a:p>
                  </a:txBody>
                  <a:tcPr>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sym typeface="+mn-ea"/>
                        </a:rPr>
                        <a:t>Δ-</a:t>
                      </a:r>
                      <a:r>
                        <a:rPr lang="en-US" altLang="zh-CN" sz="1800">
                          <a:latin typeface="Times New Roman Regular" panose="02020503050405090304" charset="0"/>
                          <a:ea typeface="宋体" pitchFamily="2" charset="-122"/>
                          <a:cs typeface="Times New Roman Regular" panose="02020503050405090304" charset="0"/>
                          <a:sym typeface="+mn-ea"/>
                        </a:rPr>
                        <a:t>NMSE</a:t>
                      </a: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lgn="ctr">
                        <a:buNone/>
                      </a:pPr>
                      <a:r>
                        <a:rPr lang="en-US" altLang="zh-CN" sz="1800">
                          <a:latin typeface="PingFang SC" panose="020B0400000000000000" charset="-122"/>
                          <a:ea typeface="PingFang SC" panose="020B0400000000000000" charset="-122"/>
                          <a:cs typeface="Times New Roman Regular" panose="02020503050405090304" charset="0"/>
                          <a:sym typeface="+mn-ea"/>
                        </a:rPr>
                        <a:t>η-</a:t>
                      </a:r>
                      <a:r>
                        <a:rPr lang="en-US" altLang="zh-CN" sz="1800">
                          <a:latin typeface="Times New Roman Regular" panose="02020503050405090304" charset="0"/>
                          <a:ea typeface="宋体" pitchFamily="2" charset="-122"/>
                          <a:cs typeface="Times New Roman Regular" panose="02020503050405090304" charset="0"/>
                          <a:sym typeface="+mn-ea"/>
                        </a:rPr>
                        <a:t>Params</a:t>
                      </a:r>
                    </a:p>
                  </a:txBody>
                  <a:tcPr>
                    <a:lnT w="12700">
                      <a:solidFill>
                        <a:schemeClr val="tx1"/>
                      </a:solidFill>
                      <a:prstDash val="solid"/>
                    </a:lnT>
                    <a:lnB w="12700">
                      <a:solidFill>
                        <a:schemeClr val="tx1"/>
                      </a:solidFill>
                      <a:prstDash val="solid"/>
                    </a:lnB>
                  </a:tcPr>
                </a:tc>
              </a:tr>
              <a:tr h="389255">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-21.871dB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63463336</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-17.166dB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9536268</a:t>
                      </a: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-4.705dB</a:t>
                      </a: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15.03%</a:t>
                      </a:r>
                    </a:p>
                  </a:txBody>
                  <a:tcPr>
                    <a:lnT w="12700">
                      <a:solidFill>
                        <a:schemeClr val="tx1"/>
                      </a:solidFill>
                      <a:prstDash val="solid"/>
                    </a:lnT>
                  </a:tcPr>
                </a:tc>
              </a:tr>
              <a:tr h="377825">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-8.490dB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-8.491dB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+0.001dB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7846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-7.647dB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-7.647dB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0dB</a:t>
                      </a: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77825">
                <a:tc>
                  <a:txBody>
                    <a:bodyPr/>
                    <a:lstStyle/>
                    <a:p>
                      <a:pPr algn="ctr">
                        <a:buNone/>
                      </a:pPr>
                      <a:r>
                        <a:rPr lang="en-US" altLang="zh-CN" sz="1800" dirty="0" err="1">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dirty="0" err="1">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-9.427dB</a:t>
                      </a:r>
                    </a:p>
                  </a:txBody>
                  <a:tcPr>
                    <a:lnL w="12700">
                      <a:solidFill>
                        <a:schemeClr val="tx1"/>
                      </a:solidFill>
                      <a:prstDash val="solid"/>
                    </a:lnL>
                  </a:tcPr>
                </a:tc>
                <a:tc>
                  <a:txBody>
                    <a:bodyPr/>
                    <a:lstStyle/>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-9.426</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endParaRPr>
                    </a:p>
                  </a:txBody>
                  <a:tcPr>
                    <a:lnL w="12700">
                      <a:solidFill>
                        <a:schemeClr val="tx1"/>
                      </a:solidFill>
                      <a:prstDash val="solid"/>
                    </a:lnL>
                  </a:tcPr>
                </a:tc>
                <a:tc>
                  <a:txBody>
                    <a:bodyPr/>
                    <a:lstStyle/>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endParaRPr>
                    </a:p>
                  </a:txBody>
                  <a:tcPr>
                    <a:lnR w="12700">
                      <a:solidFill>
                        <a:schemeClr val="tx1"/>
                      </a:solidFill>
                      <a:prstDash val="solid"/>
                    </a:lnR>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-0.001</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endParaRPr>
                    </a:p>
                  </a:txBody>
                  <a:tcPr>
                    <a:lnL w="12700">
                      <a:solidFill>
                        <a:schemeClr val="tx1"/>
                      </a:solidFill>
                      <a:prstDash val="solid"/>
                    </a:lnL>
                  </a:tcPr>
                </a:tc>
                <a:tc>
                  <a:txBody>
                    <a:bodyPr/>
                    <a:lstStyle/>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0" dirty="0" smtClean="0">
                <a:latin typeface="Times New Roman" panose="02020503050405090304" pitchFamily="18" charset="0"/>
              </a:rPr>
              <a:t>Blockage </a:t>
            </a:r>
            <a:r>
              <a:rPr lang="en-US" altLang="zh-CN" sz="2800" b="0" dirty="0">
                <a:latin typeface="Times New Roman" panose="02020503050405090304" pitchFamily="18" charset="0"/>
              </a:rPr>
              <a:t>Prediction</a:t>
            </a:r>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利用多模态</a:t>
            </a:r>
            <a:r>
              <a:rPr kumimoji="1" lang="zh-CN" altLang="en-US" sz="2400" dirty="0" smtClean="0">
                <a:solidFill>
                  <a:schemeClr val="tx1"/>
                </a:solidFill>
                <a:latin typeface="Times New Roman" panose="02020503050405090304" pitchFamily="18" charset="0"/>
                <a:ea typeface="宋体" charset="0"/>
              </a:rPr>
              <a:t>输入来</a:t>
            </a:r>
            <a:r>
              <a:rPr kumimoji="1" lang="zh-CN" altLang="en-US" sz="2400" dirty="0">
                <a:solidFill>
                  <a:schemeClr val="tx1"/>
                </a:solidFill>
                <a:latin typeface="Times New Roman" panose="02020503050405090304" pitchFamily="18" charset="0"/>
                <a:ea typeface="宋体" charset="0"/>
              </a:rPr>
              <a:t>预测高频（</a:t>
            </a:r>
            <a:r>
              <a:rPr kumimoji="1" lang="en-US" altLang="zh-CN" sz="2400" dirty="0">
                <a:solidFill>
                  <a:schemeClr val="tx1"/>
                </a:solidFill>
                <a:latin typeface="Times New Roman" panose="02020503050405090304" pitchFamily="18" charset="0"/>
                <a:ea typeface="宋体" charset="0"/>
              </a:rPr>
              <a:t>FR2/</a:t>
            </a:r>
            <a:r>
              <a:rPr kumimoji="1" lang="zh-CN" altLang="en-US" sz="2400" dirty="0">
                <a:solidFill>
                  <a:schemeClr val="tx1"/>
                </a:solidFill>
                <a:latin typeface="Times New Roman" panose="02020503050405090304" pitchFamily="18" charset="0"/>
                <a:ea typeface="宋体" charset="0"/>
              </a:rPr>
              <a:t>毫米波）无线链路中未来可能发生的阻塞</a:t>
            </a:r>
            <a:r>
              <a:rPr kumimoji="1" lang="zh-CN" altLang="en-US" sz="2400" dirty="0" smtClean="0">
                <a:solidFill>
                  <a:schemeClr val="tx1"/>
                </a:solidFill>
                <a:latin typeface="Times New Roman" panose="02020503050405090304" pitchFamily="18" charset="0"/>
                <a:ea typeface="宋体" charset="0"/>
              </a:rPr>
              <a:t>事件</a:t>
            </a:r>
            <a:endParaRPr kumimoji="1" lang="zh-CN" sz="2400" dirty="0">
              <a:solidFill>
                <a:schemeClr val="tx1"/>
              </a:solidFill>
              <a:latin typeface="Times New Roman" panose="02020503050405090304" pitchFamily="18" charset="0"/>
              <a:ea typeface="宋体" charset="0"/>
            </a:endParaRPr>
          </a:p>
        </p:txBody>
      </p:sp>
      <p:pic>
        <p:nvPicPr>
          <p:cNvPr id="7" name="图片 6"/>
          <p:cNvPicPr>
            <a:picLocks noChangeAspect="1"/>
          </p:cNvPicPr>
          <p:nvPr/>
        </p:nvPicPr>
        <p:blipFill>
          <a:blip r:embed="rId3"/>
          <a:stretch>
            <a:fillRect/>
          </a:stretch>
        </p:blipFill>
        <p:spPr>
          <a:xfrm>
            <a:off x="1185102" y="2188973"/>
            <a:ext cx="5994209" cy="3515232"/>
          </a:xfrm>
          <a:prstGeom prst="rect">
            <a:avLst/>
          </a:prstGeom>
        </p:spPr>
      </p:pic>
      <p:sp>
        <p:nvSpPr>
          <p:cNvPr id="5" name="内容占位符 23"/>
          <p:cNvSpPr>
            <a:spLocks noGrp="1"/>
          </p:cNvSpPr>
          <p:nvPr>
            <p:ph sz="quarter" idx="10"/>
          </p:nvPr>
        </p:nvSpPr>
        <p:spPr>
          <a:xfrm>
            <a:off x="381368" y="1142440"/>
            <a:ext cx="11429264" cy="1210342"/>
          </a:xfrm>
        </p:spPr>
        <p:txBody>
          <a:bodyPr/>
          <a:lstStyle/>
          <a:p>
            <a:r>
              <a:rPr kumimoji="1" lang="zh-CN" altLang="en-US" sz="2800" dirty="0" smtClean="0">
                <a:solidFill>
                  <a:schemeClr val="tx1"/>
                </a:solidFill>
                <a:latin typeface="Times New Roman" panose="02020503050405090304" pitchFamily="18" charset="0"/>
                <a:ea typeface="宋体" charset="0"/>
              </a:rPr>
              <a:t>准确</a:t>
            </a:r>
            <a:r>
              <a:rPr kumimoji="1" lang="zh-CN" altLang="en-US" sz="2800" dirty="0">
                <a:solidFill>
                  <a:schemeClr val="tx1"/>
                </a:solidFill>
                <a:latin typeface="Times New Roman" panose="02020503050405090304" pitchFamily="18" charset="0"/>
                <a:ea typeface="宋体" charset="0"/>
              </a:rPr>
              <a:t>的阻塞预测能够使网络在链路性能下降之前采取主动措施，例如波束切换、切换或资源重新分配。</a:t>
            </a:r>
            <a:endParaRPr kumimoji="1" lang="zh-CN" altLang="zh-CN" sz="2800" dirty="0">
              <a:solidFill>
                <a:schemeClr val="tx1"/>
              </a:solidFill>
              <a:latin typeface="Times New Roman" panose="02020503050405090304" pitchFamily="18" charset="0"/>
              <a:ea typeface="宋体" charset="0"/>
            </a:endParaRPr>
          </a:p>
        </p:txBody>
      </p:sp>
      <p:pic>
        <p:nvPicPr>
          <p:cNvPr id="3" name="图片 2"/>
          <p:cNvPicPr>
            <a:picLocks noChangeAspect="1"/>
          </p:cNvPicPr>
          <p:nvPr/>
        </p:nvPicPr>
        <p:blipFill>
          <a:blip r:embed="rId4"/>
          <a:stretch>
            <a:fillRect/>
          </a:stretch>
        </p:blipFill>
        <p:spPr>
          <a:xfrm>
            <a:off x="7737175" y="2188973"/>
            <a:ext cx="3284821" cy="35152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9162682" cy="657713"/>
          </a:xfrm>
        </p:spPr>
        <p:txBody>
          <a:bodyPr>
            <a:normAutofit/>
          </a:bodyPr>
          <a:lstStyle/>
          <a:p>
            <a:r>
              <a:rPr lang="en-US" altLang="zh-CN" sz="2800" b="0" dirty="0" smtClean="0">
                <a:latin typeface="Times New Roman" panose="02020503050405090304" pitchFamily="18" charset="0"/>
                <a:cs typeface="Times New Roman" panose="02020503050405090304" pitchFamily="18" charset="0"/>
              </a:rPr>
              <a:t>UE </a:t>
            </a:r>
            <a:r>
              <a:rPr lang="en-US" altLang="zh-CN" sz="2800" b="0" dirty="0">
                <a:latin typeface="Times New Roman" panose="02020503050405090304" pitchFamily="18" charset="0"/>
                <a:cs typeface="Times New Roman" panose="02020503050405090304" pitchFamily="18" charset="0"/>
              </a:rPr>
              <a:t>Localization and Position Prediction</a:t>
            </a:r>
          </a:p>
        </p:txBody>
      </p:sp>
      <p:sp>
        <p:nvSpPr>
          <p:cNvPr id="7"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估计用户设备的当前位置，并预测其在动态毫米波</a:t>
            </a:r>
            <a:r>
              <a:rPr kumimoji="1" lang="en-US" altLang="zh-CN" sz="2400" dirty="0">
                <a:solidFill>
                  <a:schemeClr val="tx1"/>
                </a:solidFill>
                <a:latin typeface="Times New Roman" panose="02020503050405090304" pitchFamily="18" charset="0"/>
                <a:ea typeface="宋体" charset="0"/>
              </a:rPr>
              <a:t>/FR2</a:t>
            </a:r>
            <a:r>
              <a:rPr kumimoji="1" lang="zh-CN" altLang="en-US" sz="2400" dirty="0">
                <a:solidFill>
                  <a:schemeClr val="tx1"/>
                </a:solidFill>
                <a:latin typeface="Times New Roman" panose="02020503050405090304" pitchFamily="18" charset="0"/>
                <a:ea typeface="宋体" charset="0"/>
              </a:rPr>
              <a:t>通信环境中的未来位置</a:t>
            </a:r>
            <a:endParaRPr kumimoji="1" lang="zh-CN" sz="2400" dirty="0">
              <a:solidFill>
                <a:schemeClr val="tx1"/>
              </a:solidFill>
              <a:latin typeface="Times New Roman" panose="02020503050405090304" pitchFamily="18" charset="0"/>
              <a:ea typeface="宋体" charset="0"/>
            </a:endParaRPr>
          </a:p>
        </p:txBody>
      </p:sp>
      <p:sp>
        <p:nvSpPr>
          <p:cNvPr id="10" name="内容占位符 23"/>
          <p:cNvSpPr>
            <a:spLocks noGrp="1"/>
          </p:cNvSpPr>
          <p:nvPr>
            <p:ph sz="quarter" idx="10"/>
          </p:nvPr>
        </p:nvSpPr>
        <p:spPr>
          <a:xfrm>
            <a:off x="381368" y="1142440"/>
            <a:ext cx="11429264" cy="4991454"/>
          </a:xfrm>
        </p:spPr>
        <p:txBody>
          <a:bodyPr/>
          <a:lstStyle/>
          <a:p>
            <a:r>
              <a:rPr kumimoji="1" lang="zh-CN" altLang="en-US" sz="2800" dirty="0">
                <a:solidFill>
                  <a:schemeClr val="tx1"/>
                </a:solidFill>
                <a:ea typeface="宋体" charset="0"/>
              </a:rPr>
              <a:t>准确的用户设备位置信息是高频无线系统中波束管理、信道预测和主动资源分配的关键</a:t>
            </a:r>
            <a:r>
              <a:rPr kumimoji="1" lang="zh-CN" altLang="en-US" sz="2800" dirty="0" smtClean="0">
                <a:solidFill>
                  <a:schemeClr val="tx1"/>
                </a:solidFill>
                <a:ea typeface="宋体" charset="0"/>
              </a:rPr>
              <a:t>要素。</a:t>
            </a:r>
            <a:endParaRPr kumimoji="1" lang="zh-CN" altLang="zh-CN" sz="2800" dirty="0">
              <a:solidFill>
                <a:schemeClr val="tx1"/>
              </a:solidFill>
              <a:ea typeface="宋体" charset="0"/>
            </a:endParaRPr>
          </a:p>
        </p:txBody>
      </p:sp>
      <p:pic>
        <p:nvPicPr>
          <p:cNvPr id="5" name="图片 4"/>
          <p:cNvPicPr>
            <a:picLocks noChangeAspect="1"/>
          </p:cNvPicPr>
          <p:nvPr/>
        </p:nvPicPr>
        <p:blipFill>
          <a:blip r:embed="rId3"/>
          <a:stretch>
            <a:fillRect/>
          </a:stretch>
        </p:blipFill>
        <p:spPr>
          <a:xfrm>
            <a:off x="2627084" y="2248523"/>
            <a:ext cx="6916875" cy="35692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b="0" dirty="0" smtClean="0"/>
              <a:t>多</a:t>
            </a:r>
            <a:r>
              <a:rPr lang="zh-CN" altLang="en-US" sz="2800" b="0" dirty="0"/>
              <a:t>设备融合无人机探测模型</a:t>
            </a:r>
          </a:p>
        </p:txBody>
      </p:sp>
      <p:sp>
        <p:nvSpPr>
          <p:cNvPr id="6" name="文本框 5"/>
          <p:cNvSpPr txBox="1"/>
          <p:nvPr/>
        </p:nvSpPr>
        <p:spPr>
          <a:xfrm>
            <a:off x="2811780" y="4641215"/>
            <a:ext cx="2113915" cy="337185"/>
          </a:xfrm>
          <a:prstGeom prst="rect">
            <a:avLst/>
          </a:prstGeom>
          <a:noFill/>
        </p:spPr>
        <p:txBody>
          <a:bodyPr wrap="square" rtlCol="0">
            <a:spAutoFit/>
          </a:bodyPr>
          <a:lstStyle/>
          <a:p>
            <a:pPr algn="ctr"/>
            <a:r>
              <a:rPr lang="zh-CN" altLang="en-US" sz="1600" dirty="0" smtClean="0">
                <a:latin typeface="宋体" pitchFamily="2" charset="-122"/>
                <a:ea typeface="宋体" pitchFamily="2" charset="-122"/>
              </a:rPr>
              <a:t>分类</a:t>
            </a:r>
            <a:r>
              <a:rPr lang="zh-CN" altLang="en-US" sz="1600" dirty="0">
                <a:latin typeface="宋体" pitchFamily="2" charset="-122"/>
                <a:ea typeface="宋体" pitchFamily="2" charset="-122"/>
              </a:rPr>
              <a:t>结果</a:t>
            </a:r>
          </a:p>
        </p:txBody>
      </p:sp>
      <p:sp>
        <p:nvSpPr>
          <p:cNvPr id="7" name="文本框 6"/>
          <p:cNvSpPr txBox="1"/>
          <p:nvPr/>
        </p:nvSpPr>
        <p:spPr>
          <a:xfrm>
            <a:off x="9119634" y="4532411"/>
            <a:ext cx="1202374"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复杂度分析</a:t>
            </a:r>
          </a:p>
        </p:txBody>
      </p:sp>
      <p:sp>
        <p:nvSpPr>
          <p:cNvPr id="8"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Times New Roman" panose="02020503050405090304" pitchFamily="18" charset="0"/>
                <a:ea typeface="宋体" charset="0"/>
              </a:rPr>
              <a:t>Film-enhanced Mamba</a:t>
            </a:r>
            <a:r>
              <a:rPr kumimoji="1" lang="zh-CN" altLang="en-US" sz="2400" dirty="0">
                <a:solidFill>
                  <a:schemeClr val="tx1"/>
                </a:solidFill>
                <a:latin typeface="Times New Roman" panose="02020503050405090304" pitchFamily="18" charset="0"/>
                <a:ea typeface="宋体" charset="0"/>
              </a:rPr>
              <a:t>模型提升</a:t>
            </a:r>
            <a:r>
              <a:rPr kumimoji="1" lang="zh-CN" altLang="en-US" sz="2400" dirty="0">
                <a:solidFill>
                  <a:schemeClr val="tx2"/>
                </a:solidFill>
                <a:latin typeface="Times New Roman" panose="02020503050405090304" pitchFamily="18" charset="0"/>
                <a:ea typeface="宋体" charset="0"/>
              </a:rPr>
              <a:t>准确率</a:t>
            </a:r>
            <a:r>
              <a:rPr kumimoji="1" lang="zh-CN" altLang="en-US" sz="2400" dirty="0">
                <a:solidFill>
                  <a:schemeClr val="tx1"/>
                </a:solidFill>
                <a:latin typeface="Times New Roman" panose="02020503050405090304" pitchFamily="18" charset="0"/>
                <a:ea typeface="宋体" charset="0"/>
              </a:rPr>
              <a:t>，避免模型</a:t>
            </a:r>
            <a:r>
              <a:rPr kumimoji="1" lang="zh-CN" altLang="en-US" sz="2400" dirty="0">
                <a:solidFill>
                  <a:schemeClr val="tx2"/>
                </a:solidFill>
                <a:latin typeface="Times New Roman" panose="02020503050405090304" pitchFamily="18" charset="0"/>
                <a:ea typeface="宋体" charset="0"/>
              </a:rPr>
              <a:t>复杂度</a:t>
            </a:r>
            <a:r>
              <a:rPr kumimoji="1" lang="zh-CN" altLang="en-US" sz="2400" dirty="0">
                <a:solidFill>
                  <a:schemeClr val="tx1"/>
                </a:solidFill>
                <a:latin typeface="Times New Roman" panose="02020503050405090304" pitchFamily="18" charset="0"/>
                <a:ea typeface="宋体" charset="0"/>
              </a:rPr>
              <a:t>随设备数增大</a:t>
            </a:r>
            <a:endParaRPr kumimoji="1" lang="en-US" sz="24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smtClean="0">
                <a:latin typeface="Times New Roman" panose="02020503050405090304" pitchFamily="18" charset="0"/>
                <a:sym typeface="+mn-ea"/>
              </a:rPr>
              <a:t>专利</a:t>
            </a:r>
            <a:r>
              <a:rPr lang="en-US" altLang="zh-CN" sz="2800" dirty="0">
                <a:latin typeface="Times New Roman" panose="02020503050405090304" pitchFamily="18" charset="0"/>
                <a:sym typeface="+mn-ea"/>
              </a:rPr>
              <a:t>-</a:t>
            </a:r>
            <a:r>
              <a:rPr lang="en-US" altLang="zh-CN" sz="2800" b="0" dirty="0">
                <a:latin typeface="Times New Roman" panose="02020503050405090304" pitchFamily="18" charset="0"/>
              </a:rPr>
              <a:t>Segment Embedding</a:t>
            </a:r>
          </a:p>
        </p:txBody>
      </p:sp>
      <p:pic>
        <p:nvPicPr>
          <p:cNvPr id="15" name="图片 14"/>
          <p:cNvPicPr>
            <a:picLocks noChangeAspect="1"/>
          </p:cNvPicPr>
          <p:nvPr/>
        </p:nvPicPr>
        <p:blipFill>
          <a:blip r:embed="rId2"/>
          <a:stretch>
            <a:fillRect/>
          </a:stretch>
        </p:blipFill>
        <p:spPr>
          <a:xfrm>
            <a:off x="3923030" y="2073275"/>
            <a:ext cx="7875270" cy="2548255"/>
          </a:xfrm>
          <a:prstGeom prst="rect">
            <a:avLst/>
          </a:prstGeom>
        </p:spPr>
      </p:pic>
      <p:sp>
        <p:nvSpPr>
          <p:cNvPr id="28" name="文本占位符 4"/>
          <p:cNvSpPr txBox="1"/>
          <p:nvPr/>
        </p:nvSpPr>
        <p:spPr>
          <a:xfrm>
            <a:off x="381635" y="563562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自然语言处理</a:t>
            </a:r>
            <a:r>
              <a:rPr kumimoji="1" lang="zh-CN" altLang="en-US" sz="2400" dirty="0" smtClean="0">
                <a:solidFill>
                  <a:schemeClr val="tx1"/>
                </a:solidFill>
                <a:latin typeface="Times New Roman" panose="02020503050405090304" pitchFamily="18" charset="0"/>
                <a:ea typeface="宋体" charset="0"/>
              </a:rPr>
              <a:t>领域</a:t>
            </a:r>
            <a:r>
              <a:rPr kumimoji="1" lang="zh-CN" altLang="en-US" sz="2400" dirty="0">
                <a:solidFill>
                  <a:schemeClr val="tx1"/>
                </a:solidFill>
                <a:latin typeface="Times New Roman" panose="02020503050405090304" pitchFamily="18" charset="0"/>
                <a:ea typeface="宋体" charset="0"/>
              </a:rPr>
              <a:t>的</a:t>
            </a:r>
            <a:r>
              <a:rPr kumimoji="1" lang="en-US" sz="2400" dirty="0" smtClean="0">
                <a:solidFill>
                  <a:schemeClr val="tx2"/>
                </a:solidFill>
                <a:latin typeface="Times New Roman" panose="02020503050405090304" pitchFamily="18" charset="0"/>
                <a:ea typeface="宋体" charset="0"/>
              </a:rPr>
              <a:t>BERT</a:t>
            </a:r>
            <a:r>
              <a:rPr kumimoji="1" lang="zh-CN" sz="2400" dirty="0">
                <a:solidFill>
                  <a:schemeClr val="tx1"/>
                </a:solidFill>
                <a:latin typeface="Times New Roman" panose="02020503050405090304" pitchFamily="18" charset="0"/>
                <a:ea typeface="宋体" charset="0"/>
              </a:rPr>
              <a:t>设置</a:t>
            </a:r>
            <a:r>
              <a:rPr kumimoji="1" lang="en-US" altLang="zh-CN" sz="2400" dirty="0">
                <a:solidFill>
                  <a:schemeClr val="tx2"/>
                </a:solidFill>
                <a:latin typeface="Times New Roman" panose="02020503050405090304" pitchFamily="18" charset="0"/>
                <a:ea typeface="宋体" charset="0"/>
              </a:rPr>
              <a:t>Segment Embedding</a:t>
            </a:r>
            <a:r>
              <a:rPr kumimoji="1" lang="zh-CN" altLang="en-US" sz="2400" dirty="0">
                <a:solidFill>
                  <a:schemeClr val="tx1"/>
                </a:solidFill>
                <a:latin typeface="Times New Roman" panose="02020503050405090304" pitchFamily="18" charset="0"/>
                <a:ea typeface="宋体" charset="0"/>
              </a:rPr>
              <a:t>表示</a:t>
            </a:r>
            <a:r>
              <a:rPr kumimoji="1" lang="zh-CN" sz="2400" dirty="0">
                <a:solidFill>
                  <a:schemeClr val="tx1"/>
                </a:solidFill>
                <a:latin typeface="Times New Roman" panose="02020503050405090304" pitchFamily="18" charset="0"/>
                <a:ea typeface="宋体" charset="0"/>
              </a:rPr>
              <a:t>句子分段</a:t>
            </a:r>
            <a:endParaRPr kumimoji="1" lang="en-US" sz="2400" dirty="0">
              <a:solidFill>
                <a:schemeClr val="tx1"/>
              </a:solidFill>
              <a:latin typeface="Times New Roman" panose="02020503050405090304" pitchFamily="18" charset="0"/>
              <a:ea typeface="宋体" charset="0"/>
            </a:endParaRPr>
          </a:p>
        </p:txBody>
      </p:sp>
      <p:pic>
        <p:nvPicPr>
          <p:cNvPr id="17" name="图片 16"/>
          <p:cNvPicPr>
            <a:picLocks noChangeAspect="1"/>
          </p:cNvPicPr>
          <p:nvPr/>
        </p:nvPicPr>
        <p:blipFill>
          <a:blip r:embed="rId4"/>
          <a:stretch>
            <a:fillRect/>
          </a:stretch>
        </p:blipFill>
        <p:spPr>
          <a:xfrm>
            <a:off x="804545" y="921385"/>
            <a:ext cx="2209800" cy="4324350"/>
          </a:xfrm>
          <a:prstGeom prst="rect">
            <a:avLst/>
          </a:prstGeom>
        </p:spPr>
      </p:pic>
      <p:cxnSp>
        <p:nvCxnSpPr>
          <p:cNvPr id="19" name="肘形连接符 18"/>
          <p:cNvCxnSpPr/>
          <p:nvPr/>
        </p:nvCxnSpPr>
        <p:spPr>
          <a:xfrm rot="5400000">
            <a:off x="1258570" y="3060700"/>
            <a:ext cx="2766060" cy="1604010"/>
          </a:xfrm>
          <a:prstGeom prst="bentConnector3">
            <a:avLst>
              <a:gd name="adj1" fmla="val 110835"/>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3443605" y="2479675"/>
            <a:ext cx="47942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b="0" dirty="0" smtClean="0"/>
              <a:t>多</a:t>
            </a:r>
            <a:r>
              <a:rPr lang="zh-CN" altLang="en-US" sz="2800" b="0" dirty="0"/>
              <a:t>设备融合无人机探测模型</a:t>
            </a:r>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Times New Roman" panose="02020503050405090304" pitchFamily="18" charset="0"/>
                <a:ea typeface="宋体" charset="0"/>
              </a:rPr>
              <a:t>Film-enhanced Mamba</a:t>
            </a:r>
            <a:r>
              <a:rPr kumimoji="1" lang="zh-CN" altLang="en-US" sz="2400" dirty="0">
                <a:solidFill>
                  <a:schemeClr val="tx1"/>
                </a:solidFill>
                <a:latin typeface="Times New Roman" panose="02020503050405090304" pitchFamily="18" charset="0"/>
                <a:ea typeface="宋体" charset="0"/>
              </a:rPr>
              <a:t>模型融合</a:t>
            </a:r>
            <a:r>
              <a:rPr kumimoji="1" lang="zh-CN" altLang="en-US" sz="2400" dirty="0">
                <a:solidFill>
                  <a:srgbClr val="FF0000"/>
                </a:solidFill>
                <a:latin typeface="Times New Roman" panose="02020503050405090304" pitchFamily="18" charset="0"/>
                <a:ea typeface="宋体" charset="0"/>
              </a:rPr>
              <a:t>多设备</a:t>
            </a:r>
            <a:r>
              <a:rPr kumimoji="1" lang="zh-CN" altLang="en-US" sz="2400" dirty="0">
                <a:solidFill>
                  <a:schemeClr val="tx1"/>
                </a:solidFill>
                <a:latin typeface="Times New Roman" panose="02020503050405090304" pitchFamily="18" charset="0"/>
                <a:ea typeface="宋体" charset="0"/>
              </a:rPr>
              <a:t>特征进行无人机感知任务</a:t>
            </a:r>
            <a:endParaRPr kumimoji="1" lang="en-US" sz="2400" dirty="0">
              <a:solidFill>
                <a:schemeClr val="tx1"/>
              </a:solidFill>
              <a:latin typeface="Times New Roman" panose="02020503050405090304" pitchFamily="18" charset="0"/>
              <a:ea typeface="宋体" charset="0"/>
            </a:endParaRPr>
          </a:p>
        </p:txBody>
      </p:sp>
      <p:grpSp>
        <p:nvGrpSpPr>
          <p:cNvPr id="47" name="组合 46"/>
          <p:cNvGrpSpPr/>
          <p:nvPr/>
        </p:nvGrpSpPr>
        <p:grpSpPr>
          <a:xfrm>
            <a:off x="755650" y="1671188"/>
            <a:ext cx="4699000" cy="3616127"/>
            <a:chOff x="622300" y="1671188"/>
            <a:chExt cx="4699000" cy="3616127"/>
          </a:xfrm>
        </p:grpSpPr>
        <p:grpSp>
          <p:nvGrpSpPr>
            <p:cNvPr id="42" name="组合 41"/>
            <p:cNvGrpSpPr/>
            <p:nvPr/>
          </p:nvGrpSpPr>
          <p:grpSpPr>
            <a:xfrm>
              <a:off x="622300" y="1671188"/>
              <a:ext cx="4699000" cy="3308350"/>
              <a:chOff x="889000" y="1727200"/>
              <a:chExt cx="4699000" cy="3308350"/>
            </a:xfrm>
          </p:grpSpPr>
          <p:sp>
            <p:nvSpPr>
              <p:cNvPr id="40" name="矩形 39"/>
              <p:cNvSpPr/>
              <p:nvPr/>
            </p:nvSpPr>
            <p:spPr>
              <a:xfrm>
                <a:off x="889000" y="1727200"/>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grpSp>
            <p:nvGrpSpPr>
              <p:cNvPr id="39" name="组合 38"/>
              <p:cNvGrpSpPr/>
              <p:nvPr/>
            </p:nvGrpSpPr>
            <p:grpSpPr>
              <a:xfrm>
                <a:off x="1184370" y="1803693"/>
                <a:ext cx="4126612" cy="3017939"/>
                <a:chOff x="4899120" y="2060244"/>
                <a:chExt cx="4126612" cy="3017939"/>
              </a:xfrm>
            </p:grpSpPr>
            <p:cxnSp>
              <p:nvCxnSpPr>
                <p:cNvPr id="2" name="直接箭头连接符 1"/>
                <p:cNvCxnSpPr>
                  <a:stCxn id="17" idx="2"/>
                </p:cNvCxnSpPr>
                <p:nvPr/>
              </p:nvCxnSpPr>
              <p:spPr>
                <a:xfrm>
                  <a:off x="7160950" y="3509787"/>
                  <a:ext cx="771392" cy="1015506"/>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cxnSp>
              <p:nvCxnSpPr>
                <p:cNvPr id="3" name="直接箭头连接符 2"/>
                <p:cNvCxnSpPr>
                  <a:stCxn id="17" idx="2"/>
                </p:cNvCxnSpPr>
                <p:nvPr/>
              </p:nvCxnSpPr>
              <p:spPr>
                <a:xfrm flipH="1">
                  <a:off x="6457530" y="3509787"/>
                  <a:ext cx="703420" cy="1011255"/>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cxnSp>
              <p:nvCxnSpPr>
                <p:cNvPr id="4" name="直接箭头连接符 3"/>
                <p:cNvCxnSpPr>
                  <a:stCxn id="17" idx="2"/>
                </p:cNvCxnSpPr>
                <p:nvPr/>
              </p:nvCxnSpPr>
              <p:spPr>
                <a:xfrm flipH="1">
                  <a:off x="5146773" y="3509787"/>
                  <a:ext cx="2014177" cy="1024137"/>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grpSp>
              <p:nvGrpSpPr>
                <p:cNvPr id="5" name="组合 4"/>
                <p:cNvGrpSpPr/>
                <p:nvPr/>
              </p:nvGrpSpPr>
              <p:grpSpPr>
                <a:xfrm>
                  <a:off x="5025719" y="4541485"/>
                  <a:ext cx="250825" cy="292100"/>
                  <a:chOff x="6486525" y="3829050"/>
                  <a:chExt cx="323850" cy="400050"/>
                </a:xfrm>
              </p:grpSpPr>
              <p:cxnSp>
                <p:nvCxnSpPr>
                  <p:cNvPr id="6" name="直接连接符 5"/>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7" name="直接连接符 6"/>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8" name="直接连接符 7"/>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9" name="直接连接符 8"/>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grpSp>
              <p:nvGrpSpPr>
                <p:cNvPr id="10" name="组合 9"/>
                <p:cNvGrpSpPr/>
                <p:nvPr/>
              </p:nvGrpSpPr>
              <p:grpSpPr>
                <a:xfrm>
                  <a:off x="6353617" y="4522459"/>
                  <a:ext cx="250825" cy="292100"/>
                  <a:chOff x="6486525" y="3829050"/>
                  <a:chExt cx="323850" cy="400050"/>
                </a:xfrm>
              </p:grpSpPr>
              <p:cxnSp>
                <p:nvCxnSpPr>
                  <p:cNvPr id="12" name="直接连接符 11"/>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13" name="直接连接符 12"/>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14" name="直接连接符 13"/>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15" name="直接连接符 14"/>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sp>
              <p:nvSpPr>
                <p:cNvPr id="16" name="文本框 15"/>
                <p:cNvSpPr txBox="1"/>
                <p:nvPr/>
              </p:nvSpPr>
              <p:spPr>
                <a:xfrm>
                  <a:off x="8247858" y="4444675"/>
                  <a:ext cx="777874" cy="523220"/>
                </a:xfrm>
                <a:prstGeom prst="rect">
                  <a:avLst/>
                </a:prstGeom>
                <a:noFill/>
              </p:spPr>
              <p:txBody>
                <a:bodyPr wrap="square" rtlCol="0">
                  <a:spAutoFit/>
                </a:bodyPr>
                <a:lstStyle/>
                <a:p>
                  <a:r>
                    <a:rPr lang="en-US" altLang="zh-CN" sz="2800" b="1" dirty="0">
                      <a:solidFill>
                        <a:prstClr val="black"/>
                      </a:solidFill>
                      <a:latin typeface="等线" panose="020F0502020204030204"/>
                      <a:ea typeface="等线" panose="02010600030101010101" pitchFamily="2" charset="-122"/>
                    </a:rPr>
                    <a:t>……</a:t>
                  </a:r>
                  <a:endParaRPr lang="zh-CN" altLang="en-US" sz="2800" b="1" dirty="0">
                    <a:solidFill>
                      <a:prstClr val="black"/>
                    </a:solidFill>
                    <a:latin typeface="等线" panose="020F0502020204030204"/>
                    <a:ea typeface="等线" panose="02010600030101010101" pitchFamily="2" charset="-122"/>
                  </a:endParaRPr>
                </a:p>
              </p:txBody>
            </p:sp>
            <p:pic>
              <p:nvPicPr>
                <p:cNvPr id="17" name="图片 16"/>
                <p:cNvPicPr>
                  <a:picLocks noChangeAspect="1"/>
                </p:cNvPicPr>
                <p:nvPr/>
              </p:nvPicPr>
              <p:blipFill>
                <a:blip r:embed="rId3"/>
                <a:stretch>
                  <a:fillRect/>
                </a:stretch>
              </p:blipFill>
              <p:spPr>
                <a:xfrm>
                  <a:off x="6993440" y="3287931"/>
                  <a:ext cx="335019" cy="221856"/>
                </a:xfrm>
                <a:prstGeom prst="rect">
                  <a:avLst/>
                </a:prstGeom>
              </p:spPr>
            </p:pic>
            <p:cxnSp>
              <p:nvCxnSpPr>
                <p:cNvPr id="18" name="直接箭头连接符 17"/>
                <p:cNvCxnSpPr/>
                <p:nvPr/>
              </p:nvCxnSpPr>
              <p:spPr>
                <a:xfrm flipH="1">
                  <a:off x="5151131" y="2450619"/>
                  <a:ext cx="2051915" cy="2090866"/>
                </a:xfrm>
                <a:prstGeom prst="straightConnector1">
                  <a:avLst/>
                </a:prstGeom>
                <a:noFill/>
                <a:ln w="19050" cap="flat" cmpd="sng" algn="ctr">
                  <a:solidFill>
                    <a:sysClr val="windowText" lastClr="000000"/>
                  </a:solidFill>
                  <a:prstDash val="solid"/>
                  <a:miter lim="800000"/>
                  <a:tailEnd type="triangle"/>
                </a:ln>
                <a:effectLst/>
              </p:spPr>
            </p:cxnSp>
            <p:cxnSp>
              <p:nvCxnSpPr>
                <p:cNvPr id="19" name="直接箭头连接符 18"/>
                <p:cNvCxnSpPr/>
                <p:nvPr/>
              </p:nvCxnSpPr>
              <p:spPr>
                <a:xfrm flipH="1">
                  <a:off x="6457530" y="2450619"/>
                  <a:ext cx="745516" cy="2071840"/>
                </a:xfrm>
                <a:prstGeom prst="straightConnector1">
                  <a:avLst/>
                </a:prstGeom>
                <a:noFill/>
                <a:ln w="19050" cap="flat" cmpd="sng" algn="ctr">
                  <a:solidFill>
                    <a:sysClr val="windowText" lastClr="000000"/>
                  </a:solidFill>
                  <a:prstDash val="solid"/>
                  <a:miter lim="800000"/>
                  <a:tailEnd type="triangle"/>
                </a:ln>
                <a:effectLst/>
              </p:spPr>
            </p:cxnSp>
            <p:cxnSp>
              <p:nvCxnSpPr>
                <p:cNvPr id="20" name="直接箭头连接符 19"/>
                <p:cNvCxnSpPr>
                  <a:endCxn id="17" idx="0"/>
                </p:cNvCxnSpPr>
                <p:nvPr/>
              </p:nvCxnSpPr>
              <p:spPr>
                <a:xfrm flipH="1">
                  <a:off x="7160950" y="2450619"/>
                  <a:ext cx="42096" cy="837312"/>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grpSp>
              <p:nvGrpSpPr>
                <p:cNvPr id="21" name="组合 20"/>
                <p:cNvGrpSpPr/>
                <p:nvPr/>
              </p:nvGrpSpPr>
              <p:grpSpPr>
                <a:xfrm>
                  <a:off x="7806929" y="4541485"/>
                  <a:ext cx="250825" cy="292100"/>
                  <a:chOff x="6486525" y="3829050"/>
                  <a:chExt cx="323850" cy="400050"/>
                </a:xfrm>
              </p:grpSpPr>
              <p:cxnSp>
                <p:nvCxnSpPr>
                  <p:cNvPr id="22" name="直接连接符 21"/>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24" name="直接连接符 23"/>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25" name="直接连接符 24"/>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26" name="直接连接符 25"/>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cxnSp>
              <p:nvCxnSpPr>
                <p:cNvPr id="27" name="直接箭头连接符 26"/>
                <p:cNvCxnSpPr/>
                <p:nvPr/>
              </p:nvCxnSpPr>
              <p:spPr>
                <a:xfrm>
                  <a:off x="7203046" y="2450619"/>
                  <a:ext cx="753852" cy="2090866"/>
                </a:xfrm>
                <a:prstGeom prst="straightConnector1">
                  <a:avLst/>
                </a:prstGeom>
                <a:noFill/>
                <a:ln w="19050" cap="flat" cmpd="sng" algn="ctr">
                  <a:solidFill>
                    <a:sysClr val="windowText" lastClr="000000"/>
                  </a:solidFill>
                  <a:prstDash val="solid"/>
                  <a:miter lim="800000"/>
                  <a:tailEnd type="triangle"/>
                </a:ln>
                <a:effectLst/>
              </p:spPr>
            </p:cxnSp>
            <p:sp>
              <p:nvSpPr>
                <p:cNvPr id="28" name="文本框 27"/>
                <p:cNvSpPr txBox="1"/>
                <p:nvPr/>
              </p:nvSpPr>
              <p:spPr>
                <a:xfrm rot="18903472">
                  <a:off x="5794999" y="3225103"/>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29" name="文本框 28"/>
                <p:cNvSpPr txBox="1"/>
                <p:nvPr/>
              </p:nvSpPr>
              <p:spPr>
                <a:xfrm rot="17407636">
                  <a:off x="6435664" y="3164821"/>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0" name="文本框 29"/>
                <p:cNvSpPr txBox="1"/>
                <p:nvPr/>
              </p:nvSpPr>
              <p:spPr>
                <a:xfrm rot="4218872">
                  <a:off x="7279447" y="3240626"/>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1" name="文本框 30"/>
                <p:cNvSpPr txBox="1"/>
                <p:nvPr/>
              </p:nvSpPr>
              <p:spPr>
                <a:xfrm rot="3060421">
                  <a:off x="7067203" y="3977987"/>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2" name="文本框 31"/>
                <p:cNvSpPr txBox="1"/>
                <p:nvPr/>
              </p:nvSpPr>
              <p:spPr>
                <a:xfrm rot="18248538">
                  <a:off x="6475660" y="3898166"/>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3" name="文本框 32"/>
                <p:cNvSpPr txBox="1"/>
                <p:nvPr/>
              </p:nvSpPr>
              <p:spPr>
                <a:xfrm rot="20030979">
                  <a:off x="5714721" y="3989819"/>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mc:AlternateContent xmlns:mc="http://schemas.openxmlformats.org/markup-compatibility/2006" xmlns:a14="http://schemas.microsoft.com/office/drawing/2010/main">
              <mc:Choice Requires="a14">
                <p:sp>
                  <p:nvSpPr>
                    <p:cNvPr id="34" name="文本框 33"/>
                    <p:cNvSpPr txBox="1"/>
                    <p:nvPr/>
                  </p:nvSpPr>
                  <p:spPr>
                    <a:xfrm>
                      <a:off x="7681516" y="4770406"/>
                      <a:ext cx="5040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3</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7681516" y="4770406"/>
                      <a:ext cx="504024" cy="307777"/>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6227018" y="4770406"/>
                      <a:ext cx="5040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2</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6227018" y="4770406"/>
                      <a:ext cx="504024" cy="307777"/>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4899120" y="4770406"/>
                      <a:ext cx="5040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1</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4899120" y="4770406"/>
                      <a:ext cx="504024" cy="307777"/>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6626217" y="2060244"/>
                      <a:ext cx="5040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dirty="0" smtClean="0">
                                <a:solidFill>
                                  <a:prstClr val="black"/>
                                </a:solidFill>
                                <a:latin typeface="Cambria Math" panose="02040503050406030204" pitchFamily="18" charset="0"/>
                                <a:cs typeface="Times New Roman" panose="02020503050405090304" pitchFamily="18" charset="0"/>
                              </a:rPr>
                              <m:t>𝑇𝑥</m:t>
                            </m:r>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6626217" y="2060244"/>
                      <a:ext cx="504024" cy="307777"/>
                    </a:xfrm>
                    <a:prstGeom prst="rect">
                      <a:avLst/>
                    </a:prstGeom>
                    <a:blipFill rotWithShape="1">
                      <a:blip r:embed="rId7"/>
                    </a:blipFill>
                  </p:spPr>
                  <p:txBody>
                    <a:bodyPr/>
                    <a:lstStyle/>
                    <a:p>
                      <a:r>
                        <a:rPr lang="zh-CN" altLang="en-US">
                          <a:noFill/>
                        </a:rPr>
                        <a:t> </a:t>
                      </a:r>
                    </a:p>
                  </p:txBody>
                </p:sp>
              </mc:Fallback>
            </mc:AlternateContent>
            <p:pic>
              <p:nvPicPr>
                <p:cNvPr id="38" name="图片 37"/>
                <p:cNvPicPr>
                  <a:picLocks noChangeAspect="1"/>
                </p:cNvPicPr>
                <p:nvPr/>
              </p:nvPicPr>
              <p:blipFill>
                <a:blip r:embed="rId8"/>
                <a:stretch>
                  <a:fillRect/>
                </a:stretch>
              </p:blipFill>
              <p:spPr>
                <a:xfrm>
                  <a:off x="7039477" y="2112256"/>
                  <a:ext cx="317499" cy="317499"/>
                </a:xfrm>
                <a:prstGeom prst="rect">
                  <a:avLst/>
                </a:prstGeom>
              </p:spPr>
            </p:pic>
          </p:grpSp>
        </p:grpSp>
        <p:sp>
          <p:nvSpPr>
            <p:cNvPr id="43" name="文本框 42"/>
            <p:cNvSpPr txBox="1"/>
            <p:nvPr/>
          </p:nvSpPr>
          <p:spPr>
            <a:xfrm>
              <a:off x="2183243" y="4979538"/>
              <a:ext cx="1447089" cy="307777"/>
            </a:xfrm>
            <a:prstGeom prst="rect">
              <a:avLst/>
            </a:prstGeom>
            <a:noFill/>
          </p:spPr>
          <p:txBody>
            <a:bodyPr wrap="square" rtlCol="0">
              <a:spAutoFit/>
            </a:bodyPr>
            <a:lstStyle/>
            <a:p>
              <a:r>
                <a:rPr lang="zh-CN" altLang="en-US" sz="1400" dirty="0">
                  <a:latin typeface="宋体" pitchFamily="2" charset="-122"/>
                  <a:ea typeface="宋体" pitchFamily="2" charset="-122"/>
                </a:rPr>
                <a:t>任务场景示意图</a:t>
              </a:r>
            </a:p>
          </p:txBody>
        </p:sp>
      </p:grpSp>
      <p:grpSp>
        <p:nvGrpSpPr>
          <p:cNvPr id="49" name="组合 48"/>
          <p:cNvGrpSpPr/>
          <p:nvPr/>
        </p:nvGrpSpPr>
        <p:grpSpPr>
          <a:xfrm>
            <a:off x="6397186" y="1671188"/>
            <a:ext cx="4556564" cy="3610071"/>
            <a:chOff x="6397186" y="1671188"/>
            <a:chExt cx="4556564" cy="3610071"/>
          </a:xfrm>
        </p:grpSpPr>
        <p:grpSp>
          <p:nvGrpSpPr>
            <p:cNvPr id="46" name="组合 45"/>
            <p:cNvGrpSpPr/>
            <p:nvPr/>
          </p:nvGrpSpPr>
          <p:grpSpPr>
            <a:xfrm>
              <a:off x="6397186" y="1671188"/>
              <a:ext cx="4556564" cy="3308350"/>
              <a:chOff x="6045315" y="1667892"/>
              <a:chExt cx="4556564" cy="3308350"/>
            </a:xfrm>
          </p:grpSpPr>
          <p:sp>
            <p:nvSpPr>
              <p:cNvPr id="45" name="矩形 44"/>
              <p:cNvSpPr/>
              <p:nvPr/>
            </p:nvSpPr>
            <p:spPr>
              <a:xfrm>
                <a:off x="6045315" y="1667892"/>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44" name="图片 43"/>
              <p:cNvPicPr>
                <a:picLocks noChangeAspect="1"/>
              </p:cNvPicPr>
              <p:nvPr/>
            </p:nvPicPr>
            <p:blipFill>
              <a:blip r:embed="rId9"/>
              <a:stretch>
                <a:fillRect/>
              </a:stretch>
            </p:blipFill>
            <p:spPr>
              <a:xfrm>
                <a:off x="6738074" y="1667892"/>
                <a:ext cx="3346204" cy="3308350"/>
              </a:xfrm>
              <a:prstGeom prst="rect">
                <a:avLst/>
              </a:prstGeom>
            </p:spPr>
          </p:pic>
        </p:grpSp>
        <p:sp>
          <p:nvSpPr>
            <p:cNvPr id="48" name="文本框 47"/>
            <p:cNvSpPr txBox="1"/>
            <p:nvPr/>
          </p:nvSpPr>
          <p:spPr>
            <a:xfrm>
              <a:off x="8117529" y="4973482"/>
              <a:ext cx="1115877" cy="307777"/>
            </a:xfrm>
            <a:prstGeom prst="rect">
              <a:avLst/>
            </a:prstGeom>
            <a:noFill/>
          </p:spPr>
          <p:txBody>
            <a:bodyPr wrap="square" rtlCol="0">
              <a:spAutoFit/>
            </a:bodyPr>
            <a:lstStyle/>
            <a:p>
              <a:r>
                <a:rPr lang="zh-CN" altLang="en-US" sz="1400" dirty="0">
                  <a:latin typeface="宋体" pitchFamily="2" charset="-122"/>
                  <a:ea typeface="宋体" pitchFamily="2" charset="-122"/>
                </a:rPr>
                <a:t>模型结构图</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b="0" dirty="0" smtClean="0"/>
              <a:t>多</a:t>
            </a:r>
            <a:r>
              <a:rPr lang="zh-CN" altLang="en-US" sz="2800" b="0" dirty="0"/>
              <a:t>设备融合无人机探测模型</a:t>
            </a:r>
          </a:p>
        </p:txBody>
      </p:sp>
      <p:sp>
        <p:nvSpPr>
          <p:cNvPr id="51" name="矩形 50"/>
          <p:cNvSpPr/>
          <p:nvPr/>
        </p:nvSpPr>
        <p:spPr>
          <a:xfrm>
            <a:off x="755650" y="1354323"/>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50" name="图片 49"/>
          <p:cNvPicPr>
            <a:picLocks noChangeAspect="1"/>
          </p:cNvPicPr>
          <p:nvPr/>
        </p:nvPicPr>
        <p:blipFill>
          <a:blip r:embed="rId2"/>
          <a:stretch>
            <a:fillRect/>
          </a:stretch>
        </p:blipFill>
        <p:spPr>
          <a:xfrm>
            <a:off x="1141886" y="1396885"/>
            <a:ext cx="4077814" cy="3223226"/>
          </a:xfrm>
          <a:prstGeom prst="rect">
            <a:avLst/>
          </a:prstGeom>
        </p:spPr>
      </p:pic>
      <p:sp>
        <p:nvSpPr>
          <p:cNvPr id="53" name="矩形 52"/>
          <p:cNvSpPr/>
          <p:nvPr/>
        </p:nvSpPr>
        <p:spPr>
          <a:xfrm>
            <a:off x="6397186" y="1354323"/>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11" name="图片 10"/>
          <p:cNvPicPr>
            <a:picLocks noChangeAspect="1"/>
          </p:cNvPicPr>
          <p:nvPr/>
        </p:nvPicPr>
        <p:blipFill>
          <a:blip r:embed="rId3"/>
          <a:stretch>
            <a:fillRect/>
          </a:stretch>
        </p:blipFill>
        <p:spPr>
          <a:xfrm>
            <a:off x="6940550" y="1396885"/>
            <a:ext cx="3562350" cy="3239112"/>
          </a:xfrm>
          <a:prstGeom prst="rect">
            <a:avLst/>
          </a:prstGeom>
        </p:spPr>
      </p:pic>
      <p:sp>
        <p:nvSpPr>
          <p:cNvPr id="54" name="文本框 53"/>
          <p:cNvSpPr txBox="1"/>
          <p:nvPr/>
        </p:nvSpPr>
        <p:spPr>
          <a:xfrm>
            <a:off x="755651" y="5325127"/>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融合实部虚部</a:t>
            </a:r>
          </a:p>
        </p:txBody>
      </p:sp>
      <p:sp>
        <p:nvSpPr>
          <p:cNvPr id="55" name="文本框 54"/>
          <p:cNvSpPr txBox="1"/>
          <p:nvPr/>
        </p:nvSpPr>
        <p:spPr>
          <a:xfrm>
            <a:off x="2063115" y="4751070"/>
            <a:ext cx="2235200"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复数卷积特征提取层</a:t>
            </a:r>
          </a:p>
        </p:txBody>
      </p:sp>
      <p:sp>
        <p:nvSpPr>
          <p:cNvPr id="56" name="文本框 55"/>
          <p:cNvSpPr txBox="1"/>
          <p:nvPr/>
        </p:nvSpPr>
        <p:spPr>
          <a:xfrm>
            <a:off x="7362825" y="4751070"/>
            <a:ext cx="2718435" cy="337185"/>
          </a:xfrm>
          <a:prstGeom prst="rect">
            <a:avLst/>
          </a:prstGeom>
          <a:noFill/>
        </p:spPr>
        <p:txBody>
          <a:bodyPr wrap="square" rtlCol="0">
            <a:spAutoFit/>
          </a:bodyPr>
          <a:lstStyle/>
          <a:p>
            <a:pPr algn="ctr"/>
            <a:r>
              <a:rPr lang="en-US" altLang="zh-CN" sz="1600" dirty="0">
                <a:solidFill>
                  <a:schemeClr val="tx1"/>
                </a:solidFill>
                <a:uFillTx/>
                <a:latin typeface="Times New Roman" panose="02020503050405090304" pitchFamily="18" charset="0"/>
                <a:ea typeface="宋体" pitchFamily="2" charset="-122"/>
              </a:rPr>
              <a:t>Film-enhanced Mamba</a:t>
            </a:r>
            <a:r>
              <a:rPr lang="zh-CN" altLang="en-US" sz="1600" dirty="0">
                <a:solidFill>
                  <a:schemeClr val="tx1"/>
                </a:solidFill>
                <a:uFillTx/>
                <a:latin typeface="Times New Roman" panose="02020503050405090304" pitchFamily="18" charset="0"/>
                <a:ea typeface="宋体" pitchFamily="2" charset="-122"/>
              </a:rPr>
              <a:t>模型</a:t>
            </a:r>
          </a:p>
        </p:txBody>
      </p:sp>
      <p:sp>
        <p:nvSpPr>
          <p:cNvPr id="57" name="文本框 56"/>
          <p:cNvSpPr txBox="1"/>
          <p:nvPr/>
        </p:nvSpPr>
        <p:spPr>
          <a:xfrm>
            <a:off x="6397186" y="5325127"/>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设备信息嵌入</a:t>
            </a:r>
          </a:p>
        </p:txBody>
      </p:sp>
      <p:sp>
        <p:nvSpPr>
          <p:cNvPr id="58" name="文本框 57"/>
          <p:cNvSpPr txBox="1"/>
          <p:nvPr/>
        </p:nvSpPr>
        <p:spPr>
          <a:xfrm>
            <a:off x="3219450" y="5330356"/>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复数特征提取</a:t>
            </a:r>
          </a:p>
        </p:txBody>
      </p:sp>
      <p:sp>
        <p:nvSpPr>
          <p:cNvPr id="59" name="文本框 58"/>
          <p:cNvSpPr txBox="1"/>
          <p:nvPr/>
        </p:nvSpPr>
        <p:spPr>
          <a:xfrm>
            <a:off x="8860985" y="5325127"/>
            <a:ext cx="2235200" cy="510778"/>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共享模型参数</a:t>
            </a:r>
          </a:p>
        </p:txBody>
      </p:sp>
      <p:cxnSp>
        <p:nvCxnSpPr>
          <p:cNvPr id="61" name="直接连接符 60"/>
          <p:cNvCxnSpPr/>
          <p:nvPr/>
        </p:nvCxnSpPr>
        <p:spPr>
          <a:xfrm>
            <a:off x="5886450" y="1080135"/>
            <a:ext cx="0" cy="485140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b="0" dirty="0" smtClean="0"/>
              <a:t>多</a:t>
            </a:r>
            <a:r>
              <a:rPr lang="zh-CN" altLang="en-US" sz="2800" b="0" dirty="0"/>
              <a:t>设备融合无人机探测模型</a:t>
            </a:r>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295775" y="1295400"/>
            <a:ext cx="7145974" cy="3175000"/>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7599443" y="1555750"/>
            <a:ext cx="4243876" cy="2870200"/>
          </a:xfrm>
          <a:prstGeom prst="rect">
            <a:avLst/>
          </a:prstGeom>
        </p:spPr>
      </p:pic>
      <p:sp>
        <p:nvSpPr>
          <p:cNvPr id="6" name="文本框 5"/>
          <p:cNvSpPr txBox="1"/>
          <p:nvPr/>
        </p:nvSpPr>
        <p:spPr>
          <a:xfrm>
            <a:off x="2811780" y="4641215"/>
            <a:ext cx="2113915"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实测数据集分类结果</a:t>
            </a:r>
          </a:p>
        </p:txBody>
      </p:sp>
      <p:sp>
        <p:nvSpPr>
          <p:cNvPr id="7" name="文本框 6"/>
          <p:cNvSpPr txBox="1"/>
          <p:nvPr/>
        </p:nvSpPr>
        <p:spPr>
          <a:xfrm>
            <a:off x="9119634" y="4532411"/>
            <a:ext cx="1202374"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复杂度分析</a:t>
            </a:r>
          </a:p>
        </p:txBody>
      </p:sp>
      <p:sp>
        <p:nvSpPr>
          <p:cNvPr id="8"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Times New Roman" panose="02020503050405090304" pitchFamily="18" charset="0"/>
                <a:ea typeface="宋体" charset="0"/>
              </a:rPr>
              <a:t>Film-enhanced Mamba</a:t>
            </a:r>
            <a:r>
              <a:rPr kumimoji="1" lang="zh-CN" altLang="en-US" sz="2400" dirty="0">
                <a:solidFill>
                  <a:schemeClr val="tx1"/>
                </a:solidFill>
                <a:latin typeface="Times New Roman" panose="02020503050405090304" pitchFamily="18" charset="0"/>
                <a:ea typeface="宋体" charset="0"/>
              </a:rPr>
              <a:t>模型提升</a:t>
            </a:r>
            <a:r>
              <a:rPr kumimoji="1" lang="zh-CN" altLang="en-US" sz="2400" dirty="0">
                <a:solidFill>
                  <a:schemeClr val="tx2"/>
                </a:solidFill>
                <a:latin typeface="Times New Roman" panose="02020503050405090304" pitchFamily="18" charset="0"/>
                <a:ea typeface="宋体" charset="0"/>
              </a:rPr>
              <a:t>准确率</a:t>
            </a:r>
            <a:r>
              <a:rPr kumimoji="1" lang="zh-CN" altLang="en-US" sz="2400" dirty="0">
                <a:solidFill>
                  <a:schemeClr val="tx1"/>
                </a:solidFill>
                <a:latin typeface="Times New Roman" panose="02020503050405090304" pitchFamily="18" charset="0"/>
                <a:ea typeface="宋体" charset="0"/>
              </a:rPr>
              <a:t>，避免模型</a:t>
            </a:r>
            <a:r>
              <a:rPr kumimoji="1" lang="zh-CN" altLang="en-US" sz="2400" dirty="0">
                <a:solidFill>
                  <a:schemeClr val="tx2"/>
                </a:solidFill>
                <a:latin typeface="Times New Roman" panose="02020503050405090304" pitchFamily="18" charset="0"/>
                <a:ea typeface="宋体" charset="0"/>
              </a:rPr>
              <a:t>复杂度</a:t>
            </a:r>
            <a:r>
              <a:rPr kumimoji="1" lang="zh-CN" altLang="en-US" sz="2400" dirty="0">
                <a:solidFill>
                  <a:schemeClr val="tx1"/>
                </a:solidFill>
                <a:latin typeface="Times New Roman" panose="02020503050405090304" pitchFamily="18" charset="0"/>
                <a:ea typeface="宋体" charset="0"/>
              </a:rPr>
              <a:t>随设备数增大</a:t>
            </a:r>
            <a:endParaRPr kumimoji="1" lang="en-US" sz="2400" dirty="0">
              <a:solidFill>
                <a:schemeClr val="tx1"/>
              </a:solidFill>
              <a:latin typeface="Times New Roman" panose="02020503050405090304" pitchFamily="18" charset="0"/>
              <a:ea typeface="宋体" charset="0"/>
            </a:endParaRPr>
          </a:p>
        </p:txBody>
      </p:sp>
    </p:spTree>
    <p:extLst>
      <p:ext uri="{BB962C8B-B14F-4D97-AF65-F5344CB8AC3E}">
        <p14:creationId xmlns:p14="http://schemas.microsoft.com/office/powerpoint/2010/main" val="298293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b="0" dirty="0" smtClean="0"/>
              <a:t>多</a:t>
            </a:r>
            <a:r>
              <a:rPr lang="zh-CN" altLang="en-US" sz="2800" b="0" dirty="0"/>
              <a:t>设备压缩反馈无人机探测模型</a:t>
            </a:r>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宋体" charset="0"/>
                <a:ea typeface="宋体" charset="0"/>
              </a:rPr>
              <a:t>多设备信息</a:t>
            </a:r>
            <a:r>
              <a:rPr kumimoji="1" lang="zh-CN" altLang="en-US" sz="2400" dirty="0">
                <a:solidFill>
                  <a:schemeClr val="tx2"/>
                </a:solidFill>
                <a:latin typeface="宋体" charset="0"/>
                <a:ea typeface="宋体" charset="0"/>
              </a:rPr>
              <a:t>压缩反馈</a:t>
            </a:r>
            <a:r>
              <a:rPr kumimoji="1" lang="zh-CN" altLang="en-US" sz="2400" dirty="0">
                <a:solidFill>
                  <a:schemeClr val="tx1"/>
                </a:solidFill>
                <a:latin typeface="宋体" charset="0"/>
                <a:ea typeface="宋体" charset="0"/>
              </a:rPr>
              <a:t>至基站，基站</a:t>
            </a:r>
            <a:r>
              <a:rPr kumimoji="1" lang="zh-CN" altLang="en-US" sz="2400" dirty="0">
                <a:solidFill>
                  <a:schemeClr val="tx2"/>
                </a:solidFill>
                <a:latin typeface="宋体" charset="0"/>
                <a:ea typeface="宋体" charset="0"/>
              </a:rPr>
              <a:t>融合</a:t>
            </a:r>
            <a:r>
              <a:rPr kumimoji="1" lang="zh-CN" altLang="en-US" sz="2400" dirty="0">
                <a:solidFill>
                  <a:schemeClr val="tx1"/>
                </a:solidFill>
                <a:latin typeface="宋体" charset="0"/>
                <a:ea typeface="宋体" charset="0"/>
              </a:rPr>
              <a:t>多设备信息进行感知任务</a:t>
            </a:r>
            <a:endParaRPr kumimoji="1" lang="en-US" sz="2400" dirty="0">
              <a:solidFill>
                <a:schemeClr val="tx1"/>
              </a:solidFill>
              <a:latin typeface="宋体" charset="0"/>
              <a:ea typeface="宋体" charset="0"/>
            </a:endParaRPr>
          </a:p>
        </p:txBody>
      </p:sp>
      <p:sp>
        <p:nvSpPr>
          <p:cNvPr id="40" name="矩形 39"/>
          <p:cNvSpPr/>
          <p:nvPr/>
        </p:nvSpPr>
        <p:spPr>
          <a:xfrm>
            <a:off x="755650" y="1671188"/>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sp>
        <p:nvSpPr>
          <p:cNvPr id="43" name="文本框 42"/>
          <p:cNvSpPr txBox="1"/>
          <p:nvPr/>
        </p:nvSpPr>
        <p:spPr>
          <a:xfrm>
            <a:off x="2101850" y="5109210"/>
            <a:ext cx="2007235"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任务场景示意图</a:t>
            </a:r>
          </a:p>
        </p:txBody>
      </p:sp>
      <p:grpSp>
        <p:nvGrpSpPr>
          <p:cNvPr id="49" name="组合 48"/>
          <p:cNvGrpSpPr/>
          <p:nvPr/>
        </p:nvGrpSpPr>
        <p:grpSpPr>
          <a:xfrm>
            <a:off x="6077146" y="1671188"/>
            <a:ext cx="5293164" cy="3775412"/>
            <a:chOff x="6397186" y="1671188"/>
            <a:chExt cx="4556564" cy="3775412"/>
          </a:xfrm>
        </p:grpSpPr>
        <p:sp>
          <p:nvSpPr>
            <p:cNvPr id="45" name="矩形 44"/>
            <p:cNvSpPr/>
            <p:nvPr/>
          </p:nvSpPr>
          <p:spPr>
            <a:xfrm>
              <a:off x="6397186" y="1671188"/>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sp>
          <p:nvSpPr>
            <p:cNvPr id="48" name="文本框 47"/>
            <p:cNvSpPr txBox="1"/>
            <p:nvPr/>
          </p:nvSpPr>
          <p:spPr>
            <a:xfrm>
              <a:off x="8118069" y="5109415"/>
              <a:ext cx="1115877"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模型结构图</a:t>
              </a:r>
            </a:p>
          </p:txBody>
        </p:sp>
      </p:grpSp>
      <p:pic>
        <p:nvPicPr>
          <p:cNvPr id="11" name="图片 10"/>
          <p:cNvPicPr>
            <a:picLocks noChangeAspect="1"/>
          </p:cNvPicPr>
          <p:nvPr/>
        </p:nvPicPr>
        <p:blipFill>
          <a:blip r:embed="rId3"/>
          <a:stretch>
            <a:fillRect/>
          </a:stretch>
        </p:blipFill>
        <p:spPr>
          <a:xfrm>
            <a:off x="6184969" y="2000793"/>
            <a:ext cx="5078446" cy="2755120"/>
          </a:xfrm>
          <a:prstGeom prst="rect">
            <a:avLst/>
          </a:prstGeom>
        </p:spPr>
      </p:pic>
      <p:pic>
        <p:nvPicPr>
          <p:cNvPr id="51" name="图片 50"/>
          <p:cNvPicPr>
            <a:picLocks noChangeAspect="1"/>
          </p:cNvPicPr>
          <p:nvPr/>
        </p:nvPicPr>
        <p:blipFill>
          <a:blip r:embed="rId4">
            <a:clrChange>
              <a:clrFrom>
                <a:srgbClr val="FFFFFF"/>
              </a:clrFrom>
              <a:clrTo>
                <a:srgbClr val="FFFFFF">
                  <a:alpha val="0"/>
                </a:srgbClr>
              </a:clrTo>
            </a:clrChange>
          </a:blip>
          <a:stretch>
            <a:fillRect/>
          </a:stretch>
        </p:blipFill>
        <p:spPr>
          <a:xfrm>
            <a:off x="673838" y="2083343"/>
            <a:ext cx="4861247" cy="25628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b="0" dirty="0" smtClean="0"/>
              <a:t>多</a:t>
            </a:r>
            <a:r>
              <a:rPr lang="zh-CN" altLang="en-US" sz="2800" b="0" dirty="0"/>
              <a:t>设备压缩反馈无人机探测模型</a:t>
            </a:r>
          </a:p>
        </p:txBody>
      </p:sp>
      <p:sp>
        <p:nvSpPr>
          <p:cNvPr id="6" name="文本框 5"/>
          <p:cNvSpPr txBox="1"/>
          <p:nvPr/>
        </p:nvSpPr>
        <p:spPr>
          <a:xfrm>
            <a:off x="2737938" y="4898750"/>
            <a:ext cx="1874407" cy="307777"/>
          </a:xfrm>
          <a:prstGeom prst="rect">
            <a:avLst/>
          </a:prstGeom>
          <a:noFill/>
        </p:spPr>
        <p:txBody>
          <a:bodyPr wrap="square" rtlCol="0">
            <a:spAutoFit/>
          </a:bodyPr>
          <a:lstStyle/>
          <a:p>
            <a:r>
              <a:rPr lang="zh-CN" altLang="en-US" sz="1400" dirty="0">
                <a:latin typeface="宋体" pitchFamily="2" charset="-122"/>
                <a:ea typeface="宋体" pitchFamily="2" charset="-122"/>
              </a:rPr>
              <a:t>多设备融合分类结果</a:t>
            </a:r>
          </a:p>
        </p:txBody>
      </p:sp>
      <p:sp>
        <p:nvSpPr>
          <p:cNvPr id="7" name="文本框 6"/>
          <p:cNvSpPr txBox="1"/>
          <p:nvPr/>
        </p:nvSpPr>
        <p:spPr>
          <a:xfrm>
            <a:off x="8696690" y="4346947"/>
            <a:ext cx="1615709" cy="307777"/>
          </a:xfrm>
          <a:prstGeom prst="rect">
            <a:avLst/>
          </a:prstGeom>
          <a:noFill/>
        </p:spPr>
        <p:txBody>
          <a:bodyPr wrap="square" rtlCol="0">
            <a:spAutoFit/>
          </a:bodyPr>
          <a:lstStyle/>
          <a:p>
            <a:r>
              <a:rPr lang="zh-CN" altLang="en-US" sz="1400" dirty="0">
                <a:latin typeface="宋体" pitchFamily="2" charset="-122"/>
                <a:ea typeface="宋体" pitchFamily="2" charset="-122"/>
              </a:rPr>
              <a:t>低比特压缩精度</a:t>
            </a:r>
          </a:p>
        </p:txBody>
      </p:sp>
      <p:sp>
        <p:nvSpPr>
          <p:cNvPr id="8"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宋体" charset="0"/>
                <a:ea typeface="宋体" charset="0"/>
              </a:rPr>
              <a:t>压缩反馈模型能够降低</a:t>
            </a:r>
            <a:r>
              <a:rPr kumimoji="1" lang="zh-CN" altLang="en-US" sz="2400" dirty="0">
                <a:solidFill>
                  <a:schemeClr val="tx2"/>
                </a:solidFill>
                <a:latin typeface="宋体" charset="0"/>
                <a:ea typeface="宋体" charset="0"/>
              </a:rPr>
              <a:t>传输代价</a:t>
            </a:r>
            <a:r>
              <a:rPr kumimoji="1" lang="zh-CN" altLang="en-US" sz="2400" dirty="0">
                <a:solidFill>
                  <a:schemeClr val="tx1"/>
                </a:solidFill>
                <a:latin typeface="宋体" charset="0"/>
                <a:ea typeface="宋体" charset="0"/>
              </a:rPr>
              <a:t>，融合模型能够提高识别</a:t>
            </a:r>
            <a:r>
              <a:rPr kumimoji="1" lang="zh-CN" altLang="en-US" sz="2400" dirty="0">
                <a:solidFill>
                  <a:schemeClr val="tx2"/>
                </a:solidFill>
                <a:latin typeface="宋体" charset="0"/>
                <a:ea typeface="宋体" charset="0"/>
              </a:rPr>
              <a:t>精度</a:t>
            </a:r>
            <a:endParaRPr kumimoji="1" lang="en-US" sz="2400" dirty="0">
              <a:solidFill>
                <a:schemeClr val="tx2"/>
              </a:solidFill>
              <a:latin typeface="宋体" charset="0"/>
              <a:ea typeface="宋体" charset="0"/>
            </a:endParaRPr>
          </a:p>
        </p:txBody>
      </p:sp>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6900168" y="2195403"/>
            <a:ext cx="4843264" cy="2234519"/>
          </a:xfrm>
          <a:prstGeom prst="rect">
            <a:avLst/>
          </a:prstGeom>
        </p:spPr>
      </p:pic>
      <p:pic>
        <p:nvPicPr>
          <p:cNvPr id="11" name="图片 10"/>
          <p:cNvPicPr>
            <a:picLocks noChangeAspect="1"/>
          </p:cNvPicPr>
          <p:nvPr/>
        </p:nvPicPr>
        <p:blipFill>
          <a:blip r:embed="rId4">
            <a:clrChange>
              <a:clrFrom>
                <a:srgbClr val="FFFFFF"/>
              </a:clrFrom>
              <a:clrTo>
                <a:srgbClr val="FFFFFF">
                  <a:alpha val="0"/>
                </a:srgbClr>
              </a:clrTo>
            </a:clrChange>
          </a:blip>
          <a:stretch>
            <a:fillRect/>
          </a:stretch>
        </p:blipFill>
        <p:spPr>
          <a:xfrm>
            <a:off x="797085" y="1628404"/>
            <a:ext cx="5756115" cy="33269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256540"/>
            <a:ext cx="12192000" cy="523220"/>
          </a:xfrm>
          <a:prstGeom prst="rect">
            <a:avLst/>
          </a:prstGeom>
          <a:noFill/>
        </p:spPr>
        <p:txBody>
          <a:bodyPr wrap="square" rtlCol="0">
            <a:spAutoFit/>
          </a:bodyPr>
          <a:lstStyle/>
          <a:p>
            <a:pPr algn="ctr"/>
            <a:r>
              <a:rPr lang="zh-CN" sz="2800" dirty="0" smtClean="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基于</a:t>
            </a:r>
            <a:r>
              <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NPU</a:t>
            </a:r>
            <a:r>
              <a:rPr lang="zh-CN" altLang="en-US"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的端侧智能应用</a:t>
            </a:r>
            <a:r>
              <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Demo</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2505" b="32218"/>
          <a:stretch>
            <a:fillRect/>
          </a:stretch>
        </p:blipFill>
        <p:spPr>
          <a:xfrm>
            <a:off x="0" y="955497"/>
            <a:ext cx="12192000" cy="5902503"/>
          </a:xfrm>
          <a:prstGeom prst="rect">
            <a:avLst/>
          </a:prstGeom>
        </p:spPr>
      </p:pic>
      <p:grpSp>
        <p:nvGrpSpPr>
          <p:cNvPr id="2" name="组合 1"/>
          <p:cNvGrpSpPr/>
          <p:nvPr/>
        </p:nvGrpSpPr>
        <p:grpSpPr>
          <a:xfrm>
            <a:off x="8074145" y="955675"/>
            <a:ext cx="4114827" cy="1982734"/>
            <a:chOff x="-19" y="3713"/>
            <a:chExt cx="6215" cy="2932"/>
          </a:xfrm>
        </p:grpSpPr>
        <p:sp>
          <p:nvSpPr>
            <p:cNvPr id="8" name="矩形 7"/>
            <p:cNvSpPr/>
            <p:nvPr/>
          </p:nvSpPr>
          <p:spPr>
            <a:xfrm>
              <a:off x="-19" y="3713"/>
              <a:ext cx="6215"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1" name="矩形 10"/>
            <p:cNvSpPr/>
            <p:nvPr/>
          </p:nvSpPr>
          <p:spPr>
            <a:xfrm>
              <a:off x="1258" y="5012"/>
              <a:ext cx="3948" cy="1229"/>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LLM</a:t>
              </a:r>
              <a:r>
                <a:rPr lang="zh-CN" altLang="en-US" sz="2400" b="1" dirty="0">
                  <a:solidFill>
                    <a:schemeClr val="bg1"/>
                  </a:solidFill>
                  <a:latin typeface="Times New Roman" panose="02020503050405090304" pitchFamily="18" charset="0"/>
                  <a:ea typeface="华文中宋" panose="02010600040101010101" pitchFamily="2" charset="-122"/>
                </a:rPr>
                <a:t>的离线对话机器人应用</a:t>
              </a:r>
            </a:p>
          </p:txBody>
        </p:sp>
      </p:grpSp>
      <p:grpSp>
        <p:nvGrpSpPr>
          <p:cNvPr id="3" name="组合 2"/>
          <p:cNvGrpSpPr/>
          <p:nvPr/>
        </p:nvGrpSpPr>
        <p:grpSpPr>
          <a:xfrm>
            <a:off x="-3810" y="4879364"/>
            <a:ext cx="3946525" cy="1978676"/>
            <a:chOff x="6249" y="7133"/>
            <a:chExt cx="6437" cy="2932"/>
          </a:xfrm>
        </p:grpSpPr>
        <p:sp>
          <p:nvSpPr>
            <p:cNvPr id="9" name="矩形 8"/>
            <p:cNvSpPr/>
            <p:nvPr/>
          </p:nvSpPr>
          <p:spPr>
            <a:xfrm>
              <a:off x="6249" y="7133"/>
              <a:ext cx="6437"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3" name="矩形 12"/>
            <p:cNvSpPr/>
            <p:nvPr/>
          </p:nvSpPr>
          <p:spPr>
            <a:xfrm>
              <a:off x="7487" y="7968"/>
              <a:ext cx="4012" cy="1231"/>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VLM</a:t>
              </a:r>
              <a:r>
                <a:rPr lang="zh-CN" altLang="en-US" sz="2400" b="1" dirty="0">
                  <a:solidFill>
                    <a:schemeClr val="bg1"/>
                  </a:solidFill>
                  <a:latin typeface="Times New Roman" panose="02020503050405090304" pitchFamily="18" charset="0"/>
                  <a:ea typeface="华文中宋" panose="02010600040101010101" pitchFamily="2" charset="-122"/>
                </a:rPr>
                <a:t>的离线图像理解应用</a:t>
              </a:r>
            </a:p>
          </p:txBody>
        </p:sp>
      </p:grpSp>
      <p:grpSp>
        <p:nvGrpSpPr>
          <p:cNvPr id="5" name="组合 4"/>
          <p:cNvGrpSpPr/>
          <p:nvPr/>
        </p:nvGrpSpPr>
        <p:grpSpPr>
          <a:xfrm>
            <a:off x="3934727" y="2912026"/>
            <a:ext cx="4136758" cy="1982734"/>
            <a:chOff x="12720" y="3680"/>
            <a:chExt cx="6481" cy="2932"/>
          </a:xfrm>
        </p:grpSpPr>
        <p:sp>
          <p:nvSpPr>
            <p:cNvPr id="10" name="矩形 9"/>
            <p:cNvSpPr/>
            <p:nvPr/>
          </p:nvSpPr>
          <p:spPr>
            <a:xfrm>
              <a:off x="12720" y="3680"/>
              <a:ext cx="6481"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5" name="矩形 14"/>
            <p:cNvSpPr/>
            <p:nvPr/>
          </p:nvSpPr>
          <p:spPr>
            <a:xfrm>
              <a:off x="13944" y="5036"/>
              <a:ext cx="4033" cy="1229"/>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LLM</a:t>
              </a:r>
              <a:r>
                <a:rPr lang="zh-CN" altLang="en-US" sz="2400" b="1" dirty="0">
                  <a:solidFill>
                    <a:schemeClr val="bg1"/>
                  </a:solidFill>
                  <a:latin typeface="Times New Roman" panose="02020503050405090304" pitchFamily="18" charset="0"/>
                  <a:ea typeface="华文中宋" panose="02010600040101010101" pitchFamily="2" charset="-122"/>
                </a:rPr>
                <a:t>的离线系统</a:t>
              </a:r>
              <a:r>
                <a:rPr lang="en-US" altLang="zh-CN" sz="2400" b="1" dirty="0">
                  <a:solidFill>
                    <a:schemeClr val="bg1"/>
                  </a:solidFill>
                  <a:latin typeface="Times New Roman" panose="02020503050405090304" pitchFamily="18" charset="0"/>
                  <a:ea typeface="华文中宋" panose="02010600040101010101" pitchFamily="2" charset="-122"/>
                </a:rPr>
                <a:t>Agent</a:t>
              </a:r>
              <a:endParaRPr lang="zh-CN" altLang="en-US" sz="2400" b="1" dirty="0">
                <a:solidFill>
                  <a:schemeClr val="bg1"/>
                </a:solidFill>
                <a:latin typeface="Times New Roman" panose="02020503050405090304" pitchFamily="18" charset="0"/>
                <a:ea typeface="华文中宋" panose="02010600040101010101" pitchFamily="2" charset="-122"/>
              </a:endParaRPr>
            </a:p>
          </p:txBody>
        </p:sp>
      </p:gr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3388" y="5837425"/>
            <a:ext cx="859209" cy="859209"/>
          </a:xfrm>
          <a:prstGeom prst="rect">
            <a:avLst/>
          </a:prstGeom>
        </p:spPr>
      </p:pic>
      <p:grpSp>
        <p:nvGrpSpPr>
          <p:cNvPr id="6" name="组合 5"/>
          <p:cNvGrpSpPr/>
          <p:nvPr/>
        </p:nvGrpSpPr>
        <p:grpSpPr>
          <a:xfrm>
            <a:off x="635" y="955497"/>
            <a:ext cx="3946525" cy="1960418"/>
            <a:chOff x="0" y="4224"/>
            <a:chExt cx="6215" cy="2932"/>
          </a:xfrm>
        </p:grpSpPr>
        <p:sp>
          <p:nvSpPr>
            <p:cNvPr id="12" name="矩形 11"/>
            <p:cNvSpPr/>
            <p:nvPr/>
          </p:nvSpPr>
          <p:spPr>
            <a:xfrm>
              <a:off x="0" y="4224"/>
              <a:ext cx="6215"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4" name="矩形 13"/>
            <p:cNvSpPr/>
            <p:nvPr/>
          </p:nvSpPr>
          <p:spPr>
            <a:xfrm>
              <a:off x="1195" y="4812"/>
              <a:ext cx="3948" cy="1909"/>
            </a:xfrm>
            <a:prstGeom prst="rect">
              <a:avLst/>
            </a:prstGeom>
          </p:spPr>
          <p:txBody>
            <a:bodyPr wrap="square">
              <a:spAutoFit/>
            </a:bodyPr>
            <a:lstStyle/>
            <a:p>
              <a:pPr algn="ctr"/>
              <a:r>
                <a:rPr lang="zh-CN" altLang="en-US" sz="2400" b="1" dirty="0">
                  <a:solidFill>
                    <a:schemeClr val="bg1"/>
                  </a:solidFill>
                  <a:latin typeface="华文中宋" panose="02010600040101010101" pitchFamily="2" charset="-122"/>
                  <a:ea typeface="华文中宋" panose="02010600040101010101" pitchFamily="2" charset="-122"/>
                </a:rPr>
                <a:t>基于增强残差网络的离线图像超分辨率应用</a:t>
              </a:r>
            </a:p>
          </p:txBody>
        </p:sp>
      </p:grpSp>
      <p:grpSp>
        <p:nvGrpSpPr>
          <p:cNvPr id="16" name="组合 15"/>
          <p:cNvGrpSpPr/>
          <p:nvPr/>
        </p:nvGrpSpPr>
        <p:grpSpPr>
          <a:xfrm>
            <a:off x="8076565" y="4879287"/>
            <a:ext cx="4115435" cy="1978676"/>
            <a:chOff x="12755" y="4433"/>
            <a:chExt cx="6481" cy="2932"/>
          </a:xfrm>
        </p:grpSpPr>
        <p:sp>
          <p:nvSpPr>
            <p:cNvPr id="18" name="矩形 17"/>
            <p:cNvSpPr/>
            <p:nvPr/>
          </p:nvSpPr>
          <p:spPr>
            <a:xfrm>
              <a:off x="12755" y="4433"/>
              <a:ext cx="6481"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9" name="矩形 18"/>
            <p:cNvSpPr/>
            <p:nvPr/>
          </p:nvSpPr>
          <p:spPr>
            <a:xfrm>
              <a:off x="14031" y="5036"/>
              <a:ext cx="4033" cy="1231"/>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Diffusion</a:t>
              </a:r>
              <a:r>
                <a:rPr lang="zh-CN" altLang="en-US" sz="2400" b="1" dirty="0">
                  <a:solidFill>
                    <a:schemeClr val="bg1"/>
                  </a:solidFill>
                  <a:latin typeface="Times New Roman" panose="02020503050405090304" pitchFamily="18" charset="0"/>
                  <a:ea typeface="华文中宋" panose="02010600040101010101" pitchFamily="2" charset="-122"/>
                </a:rPr>
                <a:t>的离线文生图</a:t>
              </a:r>
              <a:endParaRPr lang="en-US" sz="2400" b="1" dirty="0">
                <a:solidFill>
                  <a:schemeClr val="bg1"/>
                </a:solidFill>
                <a:latin typeface="Times New Roman" panose="02020503050405090304" pitchFamily="18" charset="0"/>
                <a:ea typeface="华文中宋" panose="02010600040101010101" pitchFamily="2" charset="-122"/>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01930" y="323850"/>
            <a:ext cx="5177790" cy="706755"/>
          </a:xfrm>
          <a:prstGeom prst="rect">
            <a:avLst/>
          </a:prstGeom>
          <a:noFill/>
        </p:spPr>
        <p:txBody>
          <a:bodyPr wrap="square" rtlCol="0">
            <a:spAutoFit/>
          </a:bodyPr>
          <a:lstStyle/>
          <a:p>
            <a:r>
              <a:rPr lang="zh-CN" altLang="en-US" sz="4000" dirty="0">
                <a:solidFill>
                  <a:srgbClr val="C00000"/>
                </a:solidFill>
                <a:latin typeface="华文中宋" panose="02010600040101010101" pitchFamily="2" charset="-122"/>
                <a:ea typeface="华文中宋" panose="02010600040101010101" pitchFamily="2" charset="-122"/>
              </a:rPr>
              <a:t>更多应用：</a:t>
            </a:r>
          </a:p>
        </p:txBody>
      </p:sp>
      <p:sp>
        <p:nvSpPr>
          <p:cNvPr id="16" name="矩形 15"/>
          <p:cNvSpPr/>
          <p:nvPr/>
        </p:nvSpPr>
        <p:spPr>
          <a:xfrm>
            <a:off x="199403" y="1175950"/>
            <a:ext cx="11413477" cy="5292725"/>
          </a:xfrm>
          <a:prstGeom prst="rect">
            <a:avLst/>
          </a:prstGeom>
        </p:spPr>
        <p:txBody>
          <a:bodyPr wrap="square">
            <a:spAutoFit/>
          </a:bodyPr>
          <a:lstStyle/>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实时</a:t>
            </a: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内容生成与渲染</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探索基于图像生成模型，赋能</a:t>
            </a:r>
            <a:r>
              <a:rPr lang="en-US" altLang="zh-CN" sz="2600" b="1" dirty="0">
                <a:latin typeface="Times New Roman" panose="02020503050405090304" pitchFamily="18" charset="0"/>
                <a:ea typeface="华文中宋" panose="02010600040101010101" pitchFamily="2" charset="-122"/>
                <a:cs typeface="Times New Roman" panose="02020503050405090304" pitchFamily="18" charset="0"/>
              </a:rPr>
              <a:t>AR/VR</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场景</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实现实时</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内容生成与虚实融合渲染，推动沉浸式交互体验的技术突破。</a:t>
            </a:r>
          </a:p>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高精度单目视觉</a:t>
            </a: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感知</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开发基于深度估计模型的</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具身智能与自动驾驶系统</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，实现低成本的单目视觉</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环境感知与精准避障。</a:t>
            </a:r>
          </a:p>
          <a:p>
            <a:pPr marL="342900" indent="-342900">
              <a:buFont typeface="Arial" panose="020B0604020202090204" pitchFamily="34" charset="0"/>
              <a:buChar char="•"/>
            </a:pP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AI</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智能降噪助听</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利用生成式语音增强模型，研发</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智能降噪助听器</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，提高复杂声学环境下的语音清晰度。</a:t>
            </a:r>
          </a:p>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雷达眼动微动追踪</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利用时序网络和低功耗毫米波雷达，</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sym typeface="+mn-ea"/>
              </a:rPr>
              <a:t>赋能</a:t>
            </a:r>
            <a:r>
              <a:rPr lang="en-US" altLang="zh-CN" sz="2600" b="1" dirty="0">
                <a:latin typeface="Times New Roman" panose="02020503050405090304" pitchFamily="18" charset="0"/>
                <a:ea typeface="华文中宋" panose="02010600040101010101" pitchFamily="2" charset="-122"/>
                <a:cs typeface="Times New Roman" panose="02020503050405090304" pitchFamily="18" charset="0"/>
                <a:sym typeface="+mn-ea"/>
              </a:rPr>
              <a:t>AR/VR</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sym typeface="+mn-ea"/>
              </a:rPr>
              <a:t>场景</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实现无图像隐私侵扰下的全天候视线捕捉与注意力分析。</a:t>
            </a:r>
          </a:p>
          <a:p>
            <a:pPr indent="0">
              <a:buFont typeface="Arial" panose="020B0604020202090204" pitchFamily="34" charset="0"/>
              <a:buNone/>
            </a:pP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等等</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3388" y="5837425"/>
            <a:ext cx="859209" cy="859209"/>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 You</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sym typeface="+mn-ea"/>
              </a:rPr>
              <a:t>专利</a:t>
            </a:r>
            <a:r>
              <a:rPr lang="en-US" altLang="zh-CN" sz="2800" dirty="0">
                <a:sym typeface="+mn-ea"/>
              </a:rPr>
              <a:t>-</a:t>
            </a:r>
            <a:r>
              <a:rPr lang="zh-CN" altLang="en-US" sz="2800" b="0" dirty="0"/>
              <a:t>相干向量</a:t>
            </a:r>
            <a:r>
              <a:rPr lang="en-US" altLang="zh-CN" sz="2800" b="0" dirty="0"/>
              <a:t>-</a:t>
            </a:r>
            <a:r>
              <a:rPr lang="zh-CN" altLang="en-US" sz="2800" b="0" dirty="0"/>
              <a:t>局部</a:t>
            </a:r>
          </a:p>
        </p:txBody>
      </p:sp>
      <p:pic>
        <p:nvPicPr>
          <p:cNvPr id="11" name="图片 11" descr="Coherence Embedding.drawio (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607685" y="155575"/>
            <a:ext cx="4510405" cy="6072505"/>
          </a:xfrm>
          <a:prstGeom prst="rect">
            <a:avLst/>
          </a:prstGeom>
        </p:spPr>
      </p:pic>
      <p:pic>
        <p:nvPicPr>
          <p:cNvPr id="10" name="图片 9"/>
          <p:cNvPicPr>
            <a:picLocks noChangeAspect="1"/>
          </p:cNvPicPr>
          <p:nvPr/>
        </p:nvPicPr>
        <p:blipFill>
          <a:blip r:embed="rId5"/>
          <a:stretch>
            <a:fillRect/>
          </a:stretch>
        </p:blipFill>
        <p:spPr>
          <a:xfrm>
            <a:off x="5607685" y="35560"/>
            <a:ext cx="876300" cy="885825"/>
          </a:xfrm>
          <a:prstGeom prst="rect">
            <a:avLst/>
          </a:prstGeom>
        </p:spPr>
      </p:pic>
      <p:sp>
        <p:nvSpPr>
          <p:cNvPr id="14" name="文本框 13"/>
          <p:cNvSpPr txBox="1"/>
          <p:nvPr/>
        </p:nvSpPr>
        <p:spPr>
          <a:xfrm>
            <a:off x="1066165" y="2556510"/>
            <a:ext cx="3338195" cy="368300"/>
          </a:xfrm>
          <a:prstGeom prst="rect">
            <a:avLst/>
          </a:prstGeom>
          <a:noFill/>
        </p:spPr>
        <p:txBody>
          <a:bodyPr wrap="square" rtlCol="0">
            <a:spAutoFit/>
          </a:bodyPr>
          <a:lstStyle/>
          <a:p>
            <a:r>
              <a:rPr lang="zh-CN" altLang="en-US"/>
              <a:t>关注当前时刻</a:t>
            </a:r>
            <a:r>
              <a:rPr lang="en-US" altLang="zh-CN"/>
              <a:t>/</a:t>
            </a:r>
            <a:r>
              <a:rPr lang="zh-CN" altLang="en-US"/>
              <a:t>频率</a:t>
            </a:r>
            <a:r>
              <a:rPr lang="zh-CN" altLang="en-US">
                <a:sym typeface="+mn-ea"/>
              </a:rPr>
              <a:t>的</a:t>
            </a:r>
            <a:r>
              <a:rPr lang="zh-CN" altLang="en-US">
                <a:solidFill>
                  <a:schemeClr val="tx2"/>
                </a:solidFill>
              </a:rPr>
              <a:t>差分特征</a:t>
            </a:r>
          </a:p>
        </p:txBody>
      </p:sp>
      <p:sp>
        <p:nvSpPr>
          <p:cNvPr id="15" name="文本框 14"/>
          <p:cNvSpPr txBox="1"/>
          <p:nvPr/>
        </p:nvSpPr>
        <p:spPr>
          <a:xfrm>
            <a:off x="1066165" y="1590675"/>
            <a:ext cx="3477895" cy="368300"/>
          </a:xfrm>
          <a:prstGeom prst="rect">
            <a:avLst/>
          </a:prstGeom>
          <a:noFill/>
        </p:spPr>
        <p:txBody>
          <a:bodyPr wrap="square" rtlCol="0">
            <a:spAutoFit/>
          </a:bodyPr>
          <a:lstStyle/>
          <a:p>
            <a:r>
              <a:rPr lang="zh-CN" altLang="en-US" dirty="0">
                <a:latin typeface="Times New Roman" panose="02020503050405090304" pitchFamily="18" charset="0"/>
              </a:rPr>
              <a:t>选择</a:t>
            </a:r>
            <a:r>
              <a:rPr lang="en-US" altLang="zh-CN" dirty="0">
                <a:latin typeface="Times New Roman" panose="02020503050405090304" pitchFamily="18" charset="0"/>
              </a:rPr>
              <a:t>CSI</a:t>
            </a:r>
            <a:r>
              <a:rPr lang="zh-CN" altLang="en-US" dirty="0">
                <a:latin typeface="Times New Roman" panose="02020503050405090304" pitchFamily="18" charset="0"/>
              </a:rPr>
              <a:t>的表征方式</a:t>
            </a:r>
            <a:r>
              <a:rPr lang="en-US" altLang="zh-CN" dirty="0">
                <a:latin typeface="Times New Roman" panose="02020503050405090304" pitchFamily="18" charset="0"/>
              </a:rPr>
              <a:t>（CFR/CIR）</a:t>
            </a:r>
          </a:p>
        </p:txBody>
      </p:sp>
      <p:sp>
        <p:nvSpPr>
          <p:cNvPr id="16" name="下箭头 15"/>
          <p:cNvSpPr/>
          <p:nvPr/>
        </p:nvSpPr>
        <p:spPr>
          <a:xfrm>
            <a:off x="2465705" y="205994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17" name="下箭头 16"/>
          <p:cNvSpPr/>
          <p:nvPr/>
        </p:nvSpPr>
        <p:spPr>
          <a:xfrm>
            <a:off x="2465705" y="310642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mc:AlternateContent xmlns:mc="http://schemas.openxmlformats.org/markup-compatibility/2006" xmlns:a14="http://schemas.microsoft.com/office/drawing/2010/main">
        <mc:Choice Requires="a14">
          <p:sp>
            <p:nvSpPr>
              <p:cNvPr id="18" name="文本框 17"/>
              <p:cNvSpPr txBox="1"/>
              <p:nvPr/>
            </p:nvSpPr>
            <p:spPr>
              <a:xfrm>
                <a:off x="768985" y="3610610"/>
                <a:ext cx="3775075" cy="389890"/>
              </a:xfrm>
              <a:prstGeom prst="rect">
                <a:avLst/>
              </a:prstGeom>
              <a:noFill/>
            </p:spPr>
            <p:txBody>
              <a:bodyPr wrap="square" rtlCol="0">
                <a:spAutoFit/>
              </a:bodyPr>
              <a:lstStyle/>
              <a:p>
                <a:r>
                  <a:rPr lang="zh-CN" altLang="en-US" dirty="0"/>
                  <a:t>选择计算变化率的</a:t>
                </a:r>
                <a:r>
                  <a:rPr lang="zh-CN" altLang="en-US" dirty="0">
                    <a:solidFill>
                      <a:schemeClr val="tx2"/>
                    </a:solidFill>
                  </a:rPr>
                  <a:t>范数</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1</m:t>
                        </m:r>
                      </m:sub>
                    </m:sSub>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2</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𝑝</m:t>
                        </m:r>
                      </m:sub>
                    </m:sSub>
                  </m:oMath>
                </a14:m>
                <a:endParaRPr lang="en-US" altLang="zh-CN" i="1" dirty="0">
                  <a:latin typeface="DejaVu Math TeX Gyre" panose="02000503000000000000" charset="0"/>
                  <a:cs typeface="DejaVu Math TeX Gyre" panose="02000503000000000000"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768985" y="3610610"/>
                <a:ext cx="3775075" cy="389890"/>
              </a:xfrm>
              <a:prstGeom prst="rect">
                <a:avLst/>
              </a:prstGeom>
              <a:blipFill rotWithShape="1">
                <a:blip r:embed="rId6"/>
                <a:stretch>
                  <a:fillRect b="-3257"/>
                </a:stretch>
              </a:blipFill>
            </p:spPr>
            <p:txBody>
              <a:bodyPr/>
              <a:lstStyle/>
              <a:p>
                <a:r>
                  <a:rPr lang="zh-CN" altLang="en-US">
                    <a:noFill/>
                  </a:rPr>
                  <a:t> </a:t>
                </a:r>
              </a:p>
            </p:txBody>
          </p:sp>
        </mc:Fallback>
      </mc:AlternateContent>
      <p:sp>
        <p:nvSpPr>
          <p:cNvPr id="20" name="下箭头 19"/>
          <p:cNvSpPr/>
          <p:nvPr/>
        </p:nvSpPr>
        <p:spPr>
          <a:xfrm>
            <a:off x="2465705" y="418211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2" name="文本框 21"/>
          <p:cNvSpPr txBox="1"/>
          <p:nvPr/>
        </p:nvSpPr>
        <p:spPr>
          <a:xfrm>
            <a:off x="1353185" y="4739640"/>
            <a:ext cx="2616835" cy="645160"/>
          </a:xfrm>
          <a:prstGeom prst="rect">
            <a:avLst/>
          </a:prstGeom>
          <a:noFill/>
        </p:spPr>
        <p:txBody>
          <a:bodyPr wrap="square" rtlCol="0">
            <a:spAutoFit/>
          </a:bodyPr>
          <a:lstStyle/>
          <a:p>
            <a:r>
              <a:rPr lang="zh-CN" altLang="en-US"/>
              <a:t>比较变化率和阈值计算相干时间</a:t>
            </a:r>
            <a:r>
              <a:rPr lang="en-US" altLang="zh-CN"/>
              <a:t>/</a:t>
            </a:r>
            <a:r>
              <a:rPr lang="zh-CN" altLang="en-US"/>
              <a:t>空间向量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sym typeface="+mn-ea"/>
              </a:rPr>
              <a:t>专利</a:t>
            </a:r>
            <a:r>
              <a:rPr lang="en-US" altLang="zh-CN" sz="2800" dirty="0">
                <a:sym typeface="+mn-ea"/>
              </a:rPr>
              <a:t>-</a:t>
            </a:r>
            <a:r>
              <a:rPr lang="zh-CN" altLang="en-US" sz="2800" b="0" dirty="0"/>
              <a:t>相干向量</a:t>
            </a:r>
            <a:r>
              <a:rPr lang="en-US" altLang="zh-CN" sz="2800" b="0" dirty="0"/>
              <a:t>-</a:t>
            </a:r>
            <a:r>
              <a:rPr lang="zh-CN" altLang="en-US" sz="2800" b="0" dirty="0"/>
              <a:t>全局</a:t>
            </a:r>
          </a:p>
        </p:txBody>
      </p:sp>
      <p:pic>
        <p:nvPicPr>
          <p:cNvPr id="5" name="图片 5" descr="Coherence Embedding method1.drawio"/>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575935" y="204470"/>
            <a:ext cx="4580890" cy="6088380"/>
          </a:xfrm>
          <a:prstGeom prst="rect">
            <a:avLst/>
          </a:prstGeom>
        </p:spPr>
      </p:pic>
      <p:pic>
        <p:nvPicPr>
          <p:cNvPr id="2" name="图片 1"/>
          <p:cNvPicPr>
            <a:picLocks noChangeAspect="1"/>
          </p:cNvPicPr>
          <p:nvPr/>
        </p:nvPicPr>
        <p:blipFill>
          <a:blip r:embed="rId5"/>
          <a:stretch>
            <a:fillRect/>
          </a:stretch>
        </p:blipFill>
        <p:spPr>
          <a:xfrm>
            <a:off x="5575935" y="35560"/>
            <a:ext cx="876300" cy="885825"/>
          </a:xfrm>
          <a:prstGeom prst="rect">
            <a:avLst/>
          </a:prstGeom>
        </p:spPr>
      </p:pic>
      <p:sp>
        <p:nvSpPr>
          <p:cNvPr id="4" name="文本框 3"/>
          <p:cNvSpPr txBox="1"/>
          <p:nvPr/>
        </p:nvSpPr>
        <p:spPr>
          <a:xfrm>
            <a:off x="1066165" y="2556510"/>
            <a:ext cx="3309620" cy="368300"/>
          </a:xfrm>
          <a:prstGeom prst="rect">
            <a:avLst/>
          </a:prstGeom>
          <a:noFill/>
        </p:spPr>
        <p:txBody>
          <a:bodyPr wrap="square" rtlCol="0">
            <a:spAutoFit/>
          </a:bodyPr>
          <a:lstStyle/>
          <a:p>
            <a:r>
              <a:rPr lang="zh-CN" altLang="en-US"/>
              <a:t>关注当前时刻</a:t>
            </a:r>
            <a:r>
              <a:rPr lang="en-US" altLang="zh-CN"/>
              <a:t>/</a:t>
            </a:r>
            <a:r>
              <a:rPr lang="zh-CN" altLang="en-US"/>
              <a:t>频率</a:t>
            </a:r>
            <a:r>
              <a:rPr lang="zh-CN" altLang="en-US">
                <a:sym typeface="+mn-ea"/>
              </a:rPr>
              <a:t>的</a:t>
            </a:r>
            <a:r>
              <a:rPr lang="zh-CN" altLang="en-US">
                <a:solidFill>
                  <a:schemeClr val="tx2"/>
                </a:solidFill>
              </a:rPr>
              <a:t>全局特征</a:t>
            </a:r>
          </a:p>
        </p:txBody>
      </p:sp>
      <p:sp>
        <p:nvSpPr>
          <p:cNvPr id="15" name="文本框 14"/>
          <p:cNvSpPr txBox="1"/>
          <p:nvPr/>
        </p:nvSpPr>
        <p:spPr>
          <a:xfrm>
            <a:off x="1066165" y="1590675"/>
            <a:ext cx="3477895" cy="368300"/>
          </a:xfrm>
          <a:prstGeom prst="rect">
            <a:avLst/>
          </a:prstGeom>
          <a:noFill/>
        </p:spPr>
        <p:txBody>
          <a:bodyPr wrap="square" rtlCol="0">
            <a:spAutoFit/>
          </a:bodyPr>
          <a:lstStyle/>
          <a:p>
            <a:r>
              <a:rPr lang="zh-CN" altLang="en-US" dirty="0">
                <a:latin typeface="Times New Roman" panose="02020503050405090304" pitchFamily="18" charset="0"/>
              </a:rPr>
              <a:t>选择</a:t>
            </a:r>
            <a:r>
              <a:rPr lang="en-US" altLang="zh-CN" dirty="0">
                <a:latin typeface="Times New Roman" panose="02020503050405090304" pitchFamily="18" charset="0"/>
              </a:rPr>
              <a:t>CSI</a:t>
            </a:r>
            <a:r>
              <a:rPr lang="zh-CN" altLang="en-US" dirty="0">
                <a:latin typeface="Times New Roman" panose="02020503050405090304" pitchFamily="18" charset="0"/>
              </a:rPr>
              <a:t>的表征方式</a:t>
            </a:r>
            <a:r>
              <a:rPr lang="en-US" altLang="zh-CN" dirty="0">
                <a:latin typeface="Times New Roman" panose="02020503050405090304" pitchFamily="18" charset="0"/>
              </a:rPr>
              <a:t>（CFR/CIR）</a:t>
            </a:r>
          </a:p>
        </p:txBody>
      </p:sp>
      <mc:AlternateContent xmlns:mc="http://schemas.openxmlformats.org/markup-compatibility/2006" xmlns:a14="http://schemas.microsoft.com/office/drawing/2010/main">
        <mc:Choice Requires="a14">
          <p:sp>
            <p:nvSpPr>
              <p:cNvPr id="18" name="文本框 17"/>
              <p:cNvSpPr txBox="1"/>
              <p:nvPr/>
            </p:nvSpPr>
            <p:spPr>
              <a:xfrm>
                <a:off x="763270" y="3610610"/>
                <a:ext cx="3914775" cy="389890"/>
              </a:xfrm>
              <a:prstGeom prst="rect">
                <a:avLst/>
              </a:prstGeom>
              <a:noFill/>
            </p:spPr>
            <p:txBody>
              <a:bodyPr wrap="square" rtlCol="0">
                <a:spAutoFit/>
              </a:bodyPr>
              <a:lstStyle/>
              <a:p>
                <a:r>
                  <a:rPr lang="zh-CN" altLang="en-US"/>
                  <a:t>选择计算变化率的</a:t>
                </a:r>
                <a:r>
                  <a:rPr lang="zh-CN" altLang="en-US">
                    <a:solidFill>
                      <a:schemeClr val="tx2"/>
                    </a:solidFill>
                  </a:rPr>
                  <a:t>范数</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1</m:t>
                        </m:r>
                      </m:sub>
                    </m:sSub>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2</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𝑝</m:t>
                        </m:r>
                      </m:sub>
                    </m:sSub>
                  </m:oMath>
                </a14:m>
                <a:endParaRPr lang="en-US" altLang="zh-CN" i="1">
                  <a:latin typeface="DejaVu Math TeX Gyre" panose="02000503000000000000" charset="0"/>
                  <a:cs typeface="DejaVu Math TeX Gyre" panose="02000503000000000000"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763270" y="3610610"/>
                <a:ext cx="3914775" cy="389890"/>
              </a:xfrm>
              <a:prstGeom prst="rect">
                <a:avLst/>
              </a:prstGeom>
              <a:blipFill rotWithShape="1">
                <a:blip r:embed="rId6"/>
                <a:stretch>
                  <a:fillRect b="-3257"/>
                </a:stretch>
              </a:blipFill>
            </p:spPr>
            <p:txBody>
              <a:bodyPr/>
              <a:lstStyle/>
              <a:p>
                <a:r>
                  <a:rPr lang="zh-CN" altLang="en-US">
                    <a:noFill/>
                  </a:rPr>
                  <a:t> </a:t>
                </a:r>
              </a:p>
            </p:txBody>
          </p:sp>
        </mc:Fallback>
      </mc:AlternateContent>
      <p:sp>
        <p:nvSpPr>
          <p:cNvPr id="16" name="下箭头 15"/>
          <p:cNvSpPr/>
          <p:nvPr/>
        </p:nvSpPr>
        <p:spPr>
          <a:xfrm>
            <a:off x="2465705" y="205994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17" name="下箭头 16"/>
          <p:cNvSpPr/>
          <p:nvPr/>
        </p:nvSpPr>
        <p:spPr>
          <a:xfrm>
            <a:off x="2465705" y="310642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0" name="下箭头 19"/>
          <p:cNvSpPr/>
          <p:nvPr/>
        </p:nvSpPr>
        <p:spPr>
          <a:xfrm>
            <a:off x="2465705" y="418211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2" name="文本框 21"/>
          <p:cNvSpPr txBox="1"/>
          <p:nvPr/>
        </p:nvSpPr>
        <p:spPr>
          <a:xfrm>
            <a:off x="1353185" y="4739640"/>
            <a:ext cx="2616835" cy="645160"/>
          </a:xfrm>
          <a:prstGeom prst="rect">
            <a:avLst/>
          </a:prstGeom>
          <a:noFill/>
        </p:spPr>
        <p:txBody>
          <a:bodyPr wrap="square" rtlCol="0">
            <a:spAutoFit/>
          </a:bodyPr>
          <a:lstStyle/>
          <a:p>
            <a:r>
              <a:rPr lang="zh-CN" altLang="en-US"/>
              <a:t>比较变化率和阈值计算相干时间</a:t>
            </a:r>
            <a:r>
              <a:rPr lang="en-US" altLang="zh-CN"/>
              <a:t>/</a:t>
            </a:r>
            <a:r>
              <a:rPr lang="zh-CN" altLang="en-US"/>
              <a:t>空间向量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sym typeface="+mn-ea"/>
              </a:rPr>
              <a:t>专利</a:t>
            </a:r>
            <a:r>
              <a:rPr lang="en-US" altLang="zh-CN" sz="2800" dirty="0">
                <a:sym typeface="+mn-ea"/>
              </a:rPr>
              <a:t>-</a:t>
            </a:r>
            <a:r>
              <a:rPr lang="zh-CN" altLang="en-US" sz="2800" b="0" dirty="0"/>
              <a:t>数据通路</a:t>
            </a:r>
          </a:p>
        </p:txBody>
      </p:sp>
      <p:pic>
        <p:nvPicPr>
          <p:cNvPr id="18" name="图片 9"/>
          <p:cNvPicPr>
            <a:picLocks noChangeAspect="1"/>
          </p:cNvPicPr>
          <p:nvPr/>
        </p:nvPicPr>
        <p:blipFill>
          <a:blip r:embed="rId3"/>
          <a:stretch>
            <a:fillRect/>
          </a:stretch>
        </p:blipFill>
        <p:spPr>
          <a:xfrm>
            <a:off x="3816964" y="936175"/>
            <a:ext cx="6508564" cy="4732276"/>
          </a:xfrm>
          <a:prstGeom prst="rect">
            <a:avLst/>
          </a:prstGeom>
          <a:noFill/>
          <a:ln>
            <a:noFill/>
          </a:ln>
        </p:spPr>
      </p:pic>
      <p:pic>
        <p:nvPicPr>
          <p:cNvPr id="4" name="图片 23"/>
          <p:cNvPicPr>
            <a:picLocks noChangeAspect="1"/>
          </p:cNvPicPr>
          <p:nvPr/>
        </p:nvPicPr>
        <p:blipFill>
          <a:blip r:embed="rId4"/>
          <a:stretch>
            <a:fillRect/>
          </a:stretch>
        </p:blipFill>
        <p:spPr>
          <a:xfrm>
            <a:off x="1559560" y="921385"/>
            <a:ext cx="1664970" cy="4637405"/>
          </a:xfrm>
          <a:prstGeom prst="rect">
            <a:avLst/>
          </a:prstGeom>
          <a:noFill/>
          <a:ln>
            <a:noFill/>
          </a:ln>
        </p:spPr>
      </p:pic>
      <p:sp>
        <p:nvSpPr>
          <p:cNvPr id="28" name="文本占位符 4"/>
          <p:cNvSpPr txBox="1"/>
          <p:nvPr/>
        </p:nvSpPr>
        <p:spPr>
          <a:xfrm>
            <a:off x="381635" y="563562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相干嵌入</a:t>
            </a:r>
            <a:r>
              <a:rPr kumimoji="1" lang="en-US" altLang="zh-CN" sz="2400" dirty="0">
                <a:solidFill>
                  <a:schemeClr val="tx1"/>
                </a:solidFill>
                <a:latin typeface="Times New Roman" panose="02020503050405090304" pitchFamily="18" charset="0"/>
                <a:ea typeface="宋体" charset="0"/>
              </a:rPr>
              <a:t>Coherence Embedding</a:t>
            </a:r>
            <a:r>
              <a:rPr kumimoji="1" lang="zh-CN" altLang="en-US" sz="2400" dirty="0">
                <a:solidFill>
                  <a:schemeClr val="tx1"/>
                </a:solidFill>
                <a:latin typeface="Times New Roman" panose="02020503050405090304" pitchFamily="18" charset="0"/>
                <a:ea typeface="宋体" charset="0"/>
              </a:rPr>
              <a:t>的计算在</a:t>
            </a:r>
            <a:r>
              <a:rPr kumimoji="1" lang="zh-CN" altLang="en-US" sz="2400" dirty="0">
                <a:solidFill>
                  <a:schemeClr val="tx2"/>
                </a:solidFill>
                <a:latin typeface="Times New Roman" panose="02020503050405090304" pitchFamily="18" charset="0"/>
                <a:ea typeface="宋体" charset="0"/>
              </a:rPr>
              <a:t>编码器</a:t>
            </a:r>
            <a:r>
              <a:rPr kumimoji="1" lang="zh-CN" altLang="en-US" sz="2400" dirty="0">
                <a:solidFill>
                  <a:schemeClr val="tx1"/>
                </a:solidFill>
                <a:latin typeface="Times New Roman" panose="02020503050405090304" pitchFamily="18" charset="0"/>
                <a:ea typeface="宋体" charset="0"/>
              </a:rPr>
              <a:t>中完成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sym typeface="+mn-ea"/>
              </a:rPr>
              <a:t>专利</a:t>
            </a:r>
            <a:r>
              <a:rPr lang="en-US" altLang="zh-CN" sz="2800" dirty="0">
                <a:sym typeface="+mn-ea"/>
              </a:rPr>
              <a:t>-</a:t>
            </a:r>
            <a:r>
              <a:rPr lang="zh-CN" altLang="en-US" sz="2800" b="0" dirty="0"/>
              <a:t>数据集</a:t>
            </a:r>
          </a:p>
        </p:txBody>
      </p:sp>
      <p:sp>
        <p:nvSpPr>
          <p:cNvPr id="3" name="内容占位符 2"/>
          <p:cNvSpPr>
            <a:spLocks noGrp="1"/>
          </p:cNvSpPr>
          <p:nvPr>
            <p:ph sz="quarter" idx="10"/>
          </p:nvPr>
        </p:nvSpPr>
        <p:spPr/>
        <p:txBody>
          <a:bodyPr/>
          <a:lstStyle/>
          <a:p>
            <a:pPr marL="0" indent="0">
              <a:buNone/>
            </a:pPr>
            <a:r>
              <a:rPr lang="zh-CN" altLang="en-US" b="1" dirty="0">
                <a:solidFill>
                  <a:schemeClr val="tx1"/>
                </a:solidFill>
                <a:latin typeface="宋体" pitchFamily="2" charset="-122"/>
                <a:ea typeface="宋体" pitchFamily="2" charset="-122"/>
                <a:cs typeface="Calibri" panose="020F0502020204030204" pitchFamily="34" charset="0"/>
              </a:rPr>
              <a:t>实测数据</a:t>
            </a:r>
            <a:endParaRPr lang="en-US" altLang="zh-CN" dirty="0">
              <a:solidFill>
                <a:schemeClr val="tx1"/>
              </a:solidFill>
            </a:endParaRPr>
          </a:p>
          <a:p>
            <a:r>
              <a:rPr lang="zh-CN" altLang="en-US" dirty="0">
                <a:solidFill>
                  <a:schemeClr val="tx1"/>
                </a:solidFill>
                <a:latin typeface="宋体" pitchFamily="2" charset="-122"/>
                <a:ea typeface="宋体" pitchFamily="2" charset="-122"/>
              </a:rPr>
              <a:t>室外场景</a:t>
            </a:r>
            <a:endParaRPr lang="en-US" altLang="zh-CN" dirty="0">
              <a:solidFill>
                <a:schemeClr val="tx1"/>
              </a:solidFill>
              <a:latin typeface="宋体" pitchFamily="2" charset="-122"/>
              <a:ea typeface="宋体" pitchFamily="2" charset="-122"/>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latin typeface="宋体" pitchFamily="2" charset="-122"/>
                <a:ea typeface="宋体" pitchFamily="2" charset="-122"/>
              </a:rPr>
              <a:t>室内场景</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6060" y="1738572"/>
            <a:ext cx="2619996" cy="1972491"/>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663" y="1738318"/>
            <a:ext cx="2634737" cy="197719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9663" y="3936828"/>
            <a:ext cx="2635223" cy="197719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1790" y="3932382"/>
            <a:ext cx="2619996" cy="19771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smtClean="0">
                <a:sym typeface="+mn-ea"/>
              </a:rPr>
              <a:t>专利</a:t>
            </a:r>
            <a:r>
              <a:rPr lang="en-US" altLang="zh-CN" sz="2800" dirty="0">
                <a:sym typeface="+mn-ea"/>
              </a:rPr>
              <a:t>-</a:t>
            </a:r>
            <a:r>
              <a:rPr lang="zh-CN" altLang="en-US" sz="2800" b="0" dirty="0"/>
              <a:t>效果评估</a:t>
            </a:r>
          </a:p>
        </p:txBody>
      </p:sp>
      <p:graphicFrame>
        <p:nvGraphicFramePr>
          <p:cNvPr id="4" name="表格 3"/>
          <p:cNvGraphicFramePr/>
          <p:nvPr>
            <p:custDataLst>
              <p:tags r:id="rId1"/>
            </p:custDataLst>
          </p:nvPr>
        </p:nvGraphicFramePr>
        <p:xfrm>
          <a:off x="5013325" y="3733800"/>
          <a:ext cx="5346700" cy="2220218"/>
        </p:xfrm>
        <a:graphic>
          <a:graphicData uri="http://schemas.openxmlformats.org/drawingml/2006/table">
            <a:tbl>
              <a:tblPr/>
              <a:tblGrid>
                <a:gridCol w="813435"/>
                <a:gridCol w="948690"/>
                <a:gridCol w="958215"/>
                <a:gridCol w="843280"/>
                <a:gridCol w="871855"/>
                <a:gridCol w="911225"/>
              </a:tblGrid>
              <a:tr h="240030">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p>
                  </a:txBody>
                  <a:tcPr marL="0" marR="0" marT="0" marB="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p>
                  </a:txBody>
                  <a:tcPr marL="0" marR="0" marT="0" marB="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0.219604</a:t>
                      </a:r>
                    </a:p>
                  </a:txBody>
                  <a:tcPr marL="0" marR="0" marT="0" marB="0" anchor="ctr">
                    <a:lnL w="6350" cap="flat" cmpd="sng">
                      <a:solidFill>
                        <a:srgbClr val="000008"/>
                      </a:solidFill>
                      <a:prstDash val="soli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0.877867</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18.9174</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5512.256</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0.153353</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0.828439</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0.153301</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0.82848</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0.312251</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0.773059</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0.291854</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0.742412</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a:noFill/>
                    </a:lnB>
                    <a:noFill/>
                  </a:tcPr>
                </a:tc>
              </a:tr>
              <a:tr h="31242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0.292315</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0.740479</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0.398083</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0.721821</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0.347392</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0.680966</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0.347349</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0.680373</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w="12700">
                      <a:solidFill>
                        <a:schemeClr val="tx1"/>
                      </a:solidFill>
                      <a:prstDash val="solid"/>
                    </a:lnB>
                    <a:noFill/>
                  </a:tcPr>
                </a:tc>
              </a:tr>
            </a:tbl>
          </a:graphicData>
        </a:graphic>
      </p:graphicFrame>
      <p:sp>
        <p:nvSpPr>
          <p:cNvPr id="7" name="内容占位符 6"/>
          <p:cNvSpPr>
            <a:spLocks noGrp="1"/>
          </p:cNvSpPr>
          <p:nvPr>
            <p:ph sz="quarter" idx="10"/>
          </p:nvPr>
        </p:nvSpPr>
        <p:spPr>
          <a:xfrm>
            <a:off x="381635" y="1142365"/>
            <a:ext cx="11429365" cy="1997710"/>
          </a:xfrm>
        </p:spPr>
        <p:txBody>
          <a:bodyPr>
            <a:normAutofit/>
          </a:bodyPr>
          <a:lstStyle/>
          <a:p>
            <a:r>
              <a:rPr lang="zh-CN" altLang="en-US" dirty="0">
                <a:solidFill>
                  <a:schemeClr val="tx1"/>
                </a:solidFill>
                <a:latin typeface="宋体" charset="0"/>
                <a:ea typeface="宋体" charset="0"/>
                <a:cs typeface="宋体" charset="0"/>
              </a:rPr>
              <a:t>室外场景</a:t>
            </a:r>
          </a:p>
          <a:p>
            <a:pPr marL="0" indent="0">
              <a:buNone/>
            </a:pPr>
            <a:r>
              <a:rPr lang="en-US" altLang="zh-CN"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观察窗口大小设置为</a:t>
            </a:r>
            <a:r>
              <a:rPr lang="en-US" altLang="zh-CN" sz="2000" dirty="0">
                <a:solidFill>
                  <a:schemeClr val="tx1"/>
                </a:solidFill>
                <a:latin typeface="宋体" charset="0"/>
                <a:ea typeface="宋体" charset="0"/>
                <a:cs typeface="宋体" charset="0"/>
              </a:rPr>
              <a:t>5</a:t>
            </a:r>
          </a:p>
          <a:p>
            <a:pPr marL="0" indent="0">
              <a:buNone/>
            </a:pP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预测窗口大小分别设置为</a:t>
            </a:r>
            <a:r>
              <a:rPr lang="en-US" altLang="zh-CN" sz="2000" dirty="0">
                <a:solidFill>
                  <a:schemeClr val="tx1"/>
                </a:solidFill>
                <a:latin typeface="宋体" charset="0"/>
                <a:ea typeface="宋体" charset="0"/>
                <a:cs typeface="宋体" charset="0"/>
              </a:rPr>
              <a:t>1、3、5</a:t>
            </a:r>
          </a:p>
        </p:txBody>
      </p:sp>
      <p:sp>
        <p:nvSpPr>
          <p:cNvPr id="8" name="内容占位符 6"/>
          <p:cNvSpPr>
            <a:spLocks noGrp="1"/>
          </p:cNvSpPr>
          <p:nvPr/>
        </p:nvSpPr>
        <p:spPr>
          <a:xfrm>
            <a:off x="508635" y="3733800"/>
            <a:ext cx="11429365" cy="19977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4"/>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lang="zh-CN" altLang="en-US" dirty="0">
                <a:solidFill>
                  <a:schemeClr val="tx1"/>
                </a:solidFill>
                <a:latin typeface="宋体" charset="0"/>
                <a:ea typeface="宋体" charset="0"/>
                <a:cs typeface="宋体" charset="0"/>
              </a:rPr>
              <a:t>室内场景</a:t>
            </a:r>
          </a:p>
          <a:p>
            <a:pPr marL="0" indent="0">
              <a:buNone/>
            </a:pPr>
            <a:r>
              <a:rPr lang="en-US" altLang="zh-CN" dirty="0">
                <a:solidFill>
                  <a:schemeClr val="tx1"/>
                </a:solidFill>
                <a:latin typeface="宋体" charset="0"/>
                <a:ea typeface="宋体" charset="0"/>
                <a:cs typeface="宋体" charset="0"/>
              </a:rPr>
              <a:t>    </a:t>
            </a: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观察窗口大小设置为</a:t>
            </a:r>
            <a:r>
              <a:rPr lang="en-US" altLang="zh-CN" sz="2000" dirty="0">
                <a:solidFill>
                  <a:schemeClr val="tx1"/>
                </a:solidFill>
                <a:latin typeface="宋体" charset="0"/>
                <a:ea typeface="宋体" charset="0"/>
                <a:cs typeface="宋体" charset="0"/>
              </a:rPr>
              <a:t>5</a:t>
            </a:r>
          </a:p>
          <a:p>
            <a:pPr marL="0" indent="0">
              <a:buNone/>
            </a:pP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预测窗口大小分别设置为</a:t>
            </a:r>
            <a:r>
              <a:rPr lang="en-US" altLang="zh-CN" sz="2000" dirty="0">
                <a:solidFill>
                  <a:schemeClr val="tx1"/>
                </a:solidFill>
                <a:latin typeface="宋体" charset="0"/>
                <a:ea typeface="宋体" charset="0"/>
                <a:cs typeface="宋体" charset="0"/>
              </a:rPr>
              <a:t>1、3、5</a:t>
            </a:r>
          </a:p>
        </p:txBody>
      </p:sp>
      <p:graphicFrame>
        <p:nvGraphicFramePr>
          <p:cNvPr id="9" name="表格 8"/>
          <p:cNvGraphicFramePr/>
          <p:nvPr>
            <p:custDataLst>
              <p:tags r:id="rId2"/>
            </p:custDataLst>
          </p:nvPr>
        </p:nvGraphicFramePr>
        <p:xfrm>
          <a:off x="5013325" y="1031875"/>
          <a:ext cx="5346700" cy="2220218"/>
        </p:xfrm>
        <a:graphic>
          <a:graphicData uri="http://schemas.openxmlformats.org/drawingml/2006/table">
            <a:tbl>
              <a:tblPr/>
              <a:tblGrid>
                <a:gridCol w="813435"/>
                <a:gridCol w="948690"/>
                <a:gridCol w="958215"/>
                <a:gridCol w="853440"/>
                <a:gridCol w="861695"/>
                <a:gridCol w="911225"/>
              </a:tblGrid>
              <a:tr h="240030">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p>
                  </a:txBody>
                  <a:tcPr marL="0" marR="0" marT="0" marB="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p>
                  </a:txBody>
                  <a:tcPr marL="0" marR="0" marT="0" marB="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0.486532</a:t>
                      </a:r>
                    </a:p>
                  </a:txBody>
                  <a:tcPr marL="0" marR="0" marT="0" marB="0" anchor="ctr">
                    <a:lnL w="6350" cap="flat" cmpd="sng">
                      <a:solidFill>
                        <a:srgbClr val="000008"/>
                      </a:solidFill>
                      <a:prstDash val="soli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0.714133</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18.9174</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5512.256</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0.334746</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0.636103</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0.333855</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0.634223</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0.375779</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0.704356</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0.32717</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0.672728</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a:noFill/>
                    </a:lnB>
                    <a:noFill/>
                  </a:tcPr>
                </a:tc>
              </a:tr>
              <a:tr h="31242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0.329247</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0.672107</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0.403872</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0.660118</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0.365059</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0.624244</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0.36356</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0.624066</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w="12700">
                      <a:solidFill>
                        <a:schemeClr val="tx1"/>
                      </a:solidFill>
                      <a:prstDash val="solid"/>
                    </a:lnB>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smtClean="0"/>
              <a:t>信道</a:t>
            </a:r>
            <a:r>
              <a:rPr lang="zh-CN" altLang="en-US" sz="2800" dirty="0" smtClean="0"/>
              <a:t>预测</a:t>
            </a:r>
            <a:r>
              <a:rPr lang="en-US" altLang="zh-CN" sz="2800" dirty="0" smtClean="0"/>
              <a:t>-</a:t>
            </a:r>
            <a:r>
              <a:rPr lang="zh-CN" altLang="en-US" sz="2800" b="0" dirty="0" smtClean="0"/>
              <a:t>研究</a:t>
            </a:r>
            <a:r>
              <a:rPr lang="zh-CN" altLang="en-US" sz="2800" b="0" dirty="0"/>
              <a:t>背景</a:t>
            </a:r>
          </a:p>
        </p:txBody>
      </p:sp>
      <p:sp>
        <p:nvSpPr>
          <p:cNvPr id="24" name="内容占位符 23"/>
          <p:cNvSpPr>
            <a:spLocks noGrp="1"/>
          </p:cNvSpPr>
          <p:nvPr>
            <p:ph sz="quarter" idx="10"/>
          </p:nvPr>
        </p:nvSpPr>
        <p:spPr/>
        <p:txBody>
          <a:bodyPr>
            <a:normAutofit/>
          </a:bodyPr>
          <a:lstStyle/>
          <a:p>
            <a:pPr>
              <a:lnSpc>
                <a:spcPct val="120000"/>
              </a:lnSpc>
            </a:pP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随着无线通信技术的持续进步，尤其是第五代（</a:t>
            </a:r>
            <a:r>
              <a:rPr lang="en-US" altLang="zh-CN" sz="2400" dirty="0">
                <a:solidFill>
                  <a:schemeClr val="tx1"/>
                </a:solidFill>
                <a:latin typeface="Times New Roman" panose="02020503050405090304" pitchFamily="18" charset="0"/>
                <a:ea typeface="宋体" pitchFamily="2" charset="-122"/>
                <a:cs typeface="Calibri" panose="020F0502020204030204" pitchFamily="34" charset="0"/>
              </a:rPr>
              <a:t>5G</a:t>
            </a: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）移动通信系统的广泛部署，对信道状态信息（</a:t>
            </a:r>
            <a:r>
              <a:rPr lang="en-US" altLang="zh-CN" sz="2400" dirty="0">
                <a:solidFill>
                  <a:schemeClr val="tx1"/>
                </a:solidFill>
                <a:latin typeface="Times New Roman" panose="02020503050405090304" pitchFamily="18" charset="0"/>
                <a:ea typeface="宋体" pitchFamily="2" charset="-122"/>
                <a:cs typeface="Calibri" panose="020F0502020204030204" pitchFamily="34" charset="0"/>
              </a:rPr>
              <a:t>CSI</a:t>
            </a: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）的精确预测成为了提升网络性能的关键因素。</a:t>
            </a:r>
          </a:p>
        </p:txBody>
      </p:sp>
      <p:cxnSp>
        <p:nvCxnSpPr>
          <p:cNvPr id="13" name="直接箭头连接符 12"/>
          <p:cNvCxnSpPr/>
          <p:nvPr/>
        </p:nvCxnSpPr>
        <p:spPr>
          <a:xfrm>
            <a:off x="1821180" y="2565400"/>
            <a:ext cx="0" cy="2773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1816735" y="2574925"/>
            <a:ext cx="34734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17" name="组合 16"/>
          <p:cNvGrpSpPr/>
          <p:nvPr/>
        </p:nvGrpSpPr>
        <p:grpSpPr>
          <a:xfrm>
            <a:off x="1914525" y="2680335"/>
            <a:ext cx="3095625" cy="2315845"/>
            <a:chOff x="1534" y="3999"/>
            <a:chExt cx="4875" cy="3647"/>
          </a:xfrm>
        </p:grpSpPr>
        <p:pic>
          <p:nvPicPr>
            <p:cNvPr id="16" name="图片 15"/>
            <p:cNvPicPr>
              <a:picLocks noChangeAspect="1"/>
            </p:cNvPicPr>
            <p:nvPr/>
          </p:nvPicPr>
          <p:blipFill>
            <a:blip r:embed="rId2"/>
            <a:srcRect l="10028" t="10257" r="9997" b="10012"/>
            <a:stretch>
              <a:fillRect/>
            </a:stretch>
          </p:blipFill>
          <p:spPr>
            <a:xfrm>
              <a:off x="1534" y="3999"/>
              <a:ext cx="4875" cy="3647"/>
            </a:xfrm>
            <a:prstGeom prst="rect">
              <a:avLst/>
            </a:prstGeom>
          </p:spPr>
        </p:pic>
        <p:sp>
          <p:nvSpPr>
            <p:cNvPr id="15" name="矩形 14"/>
            <p:cNvSpPr/>
            <p:nvPr/>
          </p:nvSpPr>
          <p:spPr>
            <a:xfrm>
              <a:off x="5194" y="3999"/>
              <a:ext cx="1215" cy="3645"/>
            </a:xfrm>
            <a:prstGeom prst="rect">
              <a:avLst/>
            </a:prstGeom>
            <a:solidFill>
              <a:schemeClr val="tx1">
                <a:lumMod val="50000"/>
                <a:lumOff val="50000"/>
              </a:schemeClr>
            </a:solidFill>
            <a:ln w="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文本框 17"/>
          <p:cNvSpPr txBox="1"/>
          <p:nvPr/>
        </p:nvSpPr>
        <p:spPr>
          <a:xfrm rot="16200000">
            <a:off x="1110615" y="4394200"/>
            <a:ext cx="1127760"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Frequency</a:t>
            </a:r>
          </a:p>
        </p:txBody>
      </p:sp>
      <p:sp>
        <p:nvSpPr>
          <p:cNvPr id="19" name="文本框 18"/>
          <p:cNvSpPr txBox="1"/>
          <p:nvPr/>
        </p:nvSpPr>
        <p:spPr>
          <a:xfrm>
            <a:off x="4730115" y="2282190"/>
            <a:ext cx="7156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Time</a:t>
            </a:r>
          </a:p>
        </p:txBody>
      </p:sp>
      <p:cxnSp>
        <p:nvCxnSpPr>
          <p:cNvPr id="21" name="直接箭头连接符 20"/>
          <p:cNvCxnSpPr/>
          <p:nvPr/>
        </p:nvCxnSpPr>
        <p:spPr>
          <a:xfrm>
            <a:off x="7086600" y="2577465"/>
            <a:ext cx="34734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2"/>
          <a:srcRect l="10028" t="10257" r="9997" b="10012"/>
          <a:stretch>
            <a:fillRect/>
          </a:stretch>
        </p:blipFill>
        <p:spPr>
          <a:xfrm>
            <a:off x="7179945" y="2684780"/>
            <a:ext cx="3095625" cy="2315845"/>
          </a:xfrm>
          <a:prstGeom prst="rect">
            <a:avLst/>
          </a:prstGeom>
        </p:spPr>
      </p:pic>
      <p:sp>
        <p:nvSpPr>
          <p:cNvPr id="25" name="文本框 24"/>
          <p:cNvSpPr txBox="1"/>
          <p:nvPr/>
        </p:nvSpPr>
        <p:spPr>
          <a:xfrm rot="16200000">
            <a:off x="6303010" y="4321175"/>
            <a:ext cx="12744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Frequency</a:t>
            </a:r>
          </a:p>
        </p:txBody>
      </p:sp>
      <p:sp>
        <p:nvSpPr>
          <p:cNvPr id="26" name="文本框 25"/>
          <p:cNvSpPr txBox="1"/>
          <p:nvPr/>
        </p:nvSpPr>
        <p:spPr>
          <a:xfrm>
            <a:off x="9999980" y="2284730"/>
            <a:ext cx="7156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Time</a:t>
            </a:r>
          </a:p>
        </p:txBody>
      </p:sp>
      <p:sp>
        <p:nvSpPr>
          <p:cNvPr id="27" name="右箭头 26"/>
          <p:cNvSpPr/>
          <p:nvPr/>
        </p:nvSpPr>
        <p:spPr>
          <a:xfrm>
            <a:off x="5373370" y="3704590"/>
            <a:ext cx="1444625" cy="827405"/>
          </a:xfrm>
          <a:prstGeom prst="rightArrow">
            <a:avLst/>
          </a:prstGeom>
          <a:solidFill>
            <a:srgbClr val="A6A6A6">
              <a:alpha val="50000"/>
            </a:srgbClr>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i="1">
                <a:solidFill>
                  <a:schemeClr val="tx1"/>
                </a:solidFill>
                <a:latin typeface="DejaVu Math TeX Gyre" panose="02000503000000000000" charset="0"/>
                <a:cs typeface="DejaVu Math TeX Gyre" panose="02000503000000000000" charset="0"/>
              </a:rPr>
              <a:t>F（·）</a:t>
            </a:r>
          </a:p>
        </p:txBody>
      </p:sp>
      <p:sp>
        <p:nvSpPr>
          <p:cNvPr id="28" name="文本占位符 4"/>
          <p:cNvSpPr txBox="1"/>
          <p:nvPr/>
        </p:nvSpPr>
        <p:spPr>
          <a:xfrm>
            <a:off x="411480" y="587438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基于</a:t>
            </a:r>
            <a:r>
              <a:rPr kumimoji="1" sz="2400" dirty="0">
                <a:solidFill>
                  <a:schemeClr val="tx2"/>
                </a:solidFill>
                <a:latin typeface="宋体" charset="0"/>
                <a:ea typeface="宋体" charset="0"/>
              </a:rPr>
              <a:t>历史</a:t>
            </a:r>
            <a:r>
              <a:rPr kumimoji="1" sz="2400" dirty="0">
                <a:solidFill>
                  <a:schemeClr val="tx1"/>
                </a:solidFill>
                <a:latin typeface="宋体" charset="0"/>
                <a:ea typeface="宋体" charset="0"/>
              </a:rPr>
              <a:t>或</a:t>
            </a:r>
            <a:r>
              <a:rPr kumimoji="1" sz="2400" dirty="0">
                <a:solidFill>
                  <a:schemeClr val="tx2"/>
                </a:solidFill>
                <a:latin typeface="宋体" charset="0"/>
                <a:ea typeface="宋体" charset="0"/>
              </a:rPr>
              <a:t>观测</a:t>
            </a:r>
            <a:r>
              <a:rPr kumimoji="1" sz="2400" dirty="0">
                <a:solidFill>
                  <a:schemeClr val="tx1"/>
                </a:solidFill>
                <a:latin typeface="宋体" charset="0"/>
                <a:ea typeface="宋体" charset="0"/>
              </a:rPr>
              <a:t>信道</a:t>
            </a:r>
            <a:r>
              <a:rPr kumimoji="1" lang="zh-CN" sz="2400" dirty="0">
                <a:solidFill>
                  <a:schemeClr val="tx1"/>
                </a:solidFill>
                <a:latin typeface="宋体" charset="0"/>
                <a:ea typeface="宋体" charset="0"/>
              </a:rPr>
              <a:t>状态</a:t>
            </a:r>
            <a:r>
              <a:rPr kumimoji="1" sz="2400" dirty="0">
                <a:solidFill>
                  <a:schemeClr val="tx1"/>
                </a:solidFill>
                <a:latin typeface="宋体" charset="0"/>
                <a:ea typeface="宋体" charset="0"/>
              </a:rPr>
              <a:t>，</a:t>
            </a:r>
            <a:r>
              <a:rPr kumimoji="1" lang="zh-CN" sz="2400" dirty="0">
                <a:solidFill>
                  <a:schemeClr val="tx1"/>
                </a:solidFill>
                <a:latin typeface="宋体" charset="0"/>
                <a:ea typeface="宋体" charset="0"/>
              </a:rPr>
              <a:t>对</a:t>
            </a:r>
            <a:r>
              <a:rPr kumimoji="1" sz="2400" dirty="0">
                <a:solidFill>
                  <a:schemeClr val="tx2"/>
                </a:solidFill>
                <a:latin typeface="宋体" charset="0"/>
                <a:ea typeface="宋体" charset="0"/>
              </a:rPr>
              <a:t>未来</a:t>
            </a:r>
            <a:r>
              <a:rPr kumimoji="1" sz="2400" dirty="0">
                <a:solidFill>
                  <a:schemeClr val="tx1"/>
                </a:solidFill>
                <a:latin typeface="宋体" charset="0"/>
                <a:ea typeface="宋体" charset="0"/>
              </a:rPr>
              <a:t>信道状态</a:t>
            </a:r>
            <a:r>
              <a:rPr kumimoji="1" lang="zh-CN" sz="2400" dirty="0">
                <a:solidFill>
                  <a:schemeClr val="tx1"/>
                </a:solidFill>
                <a:latin typeface="宋体" charset="0"/>
                <a:ea typeface="宋体" charset="0"/>
              </a:rPr>
              <a:t>进行预测</a:t>
            </a:r>
            <a:endParaRPr kumimoji="1" lang="en-US" sz="2400" dirty="0">
              <a:solidFill>
                <a:schemeClr val="tx1"/>
              </a:solidFill>
              <a:latin typeface="宋体" charset="0"/>
              <a:ea typeface="宋体" charset="0"/>
            </a:endParaRPr>
          </a:p>
        </p:txBody>
      </p:sp>
      <p:sp>
        <p:nvSpPr>
          <p:cNvPr id="29" name="文本框 28"/>
          <p:cNvSpPr txBox="1"/>
          <p:nvPr/>
        </p:nvSpPr>
        <p:spPr>
          <a:xfrm>
            <a:off x="2212975" y="5157470"/>
            <a:ext cx="1698625" cy="368300"/>
          </a:xfrm>
          <a:prstGeom prst="rect">
            <a:avLst/>
          </a:prstGeom>
          <a:noFill/>
        </p:spPr>
        <p:txBody>
          <a:bodyPr wrap="square" rtlCol="0">
            <a:spAutoFit/>
          </a:bodyPr>
          <a:lstStyle/>
          <a:p>
            <a:r>
              <a:rPr lang="zh-CN" altLang="en-US"/>
              <a:t>历史信道状态</a:t>
            </a:r>
          </a:p>
        </p:txBody>
      </p:sp>
      <p:sp>
        <p:nvSpPr>
          <p:cNvPr id="30" name="文本框 29"/>
          <p:cNvSpPr txBox="1"/>
          <p:nvPr/>
        </p:nvSpPr>
        <p:spPr>
          <a:xfrm>
            <a:off x="7861935" y="5157470"/>
            <a:ext cx="1923415" cy="368300"/>
          </a:xfrm>
          <a:prstGeom prst="rect">
            <a:avLst/>
          </a:prstGeom>
          <a:noFill/>
        </p:spPr>
        <p:txBody>
          <a:bodyPr wrap="square" rtlCol="0">
            <a:spAutoFit/>
          </a:bodyPr>
          <a:lstStyle/>
          <a:p>
            <a:r>
              <a:rPr lang="zh-CN" altLang="en-US"/>
              <a:t>预测后信道状态</a:t>
            </a:r>
          </a:p>
        </p:txBody>
      </p:sp>
      <p:cxnSp>
        <p:nvCxnSpPr>
          <p:cNvPr id="31" name="直接连接符 30"/>
          <p:cNvCxnSpPr/>
          <p:nvPr/>
        </p:nvCxnSpPr>
        <p:spPr>
          <a:xfrm>
            <a:off x="4238625" y="4986655"/>
            <a:ext cx="0" cy="357505"/>
          </a:xfrm>
          <a:prstGeom prst="line">
            <a:avLst/>
          </a:prstGeom>
          <a:ln w="15875" cmpd="sng">
            <a:solidFill>
              <a:schemeClr val="tx1"/>
            </a:solidFill>
            <a:prstDash val="lgDash"/>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nvCxnSpPr>
        <p:spPr>
          <a:xfrm>
            <a:off x="1914525" y="5148580"/>
            <a:ext cx="2324735" cy="0"/>
          </a:xfrm>
          <a:prstGeom prst="straightConnector1">
            <a:avLst/>
          </a:prstGeom>
          <a:ln w="12700">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1920240" y="4986655"/>
            <a:ext cx="0" cy="318770"/>
          </a:xfrm>
          <a:prstGeom prst="line">
            <a:avLst/>
          </a:prstGeom>
          <a:ln w="15875" cmpd="sng">
            <a:solidFill>
              <a:schemeClr val="tx1"/>
            </a:solidFill>
            <a:prstDash val="lgDash"/>
          </a:ln>
        </p:spPr>
        <p:style>
          <a:lnRef idx="2">
            <a:schemeClr val="accent1"/>
          </a:lnRef>
          <a:fillRef idx="0">
            <a:srgbClr val="FFFFFF"/>
          </a:fillRef>
          <a:effectRef idx="0">
            <a:srgbClr val="FFFFFF"/>
          </a:effectRef>
          <a:fontRef idx="minor">
            <a:schemeClr val="tx1"/>
          </a:fontRef>
        </p:style>
      </p:cxnSp>
      <p:cxnSp>
        <p:nvCxnSpPr>
          <p:cNvPr id="34" name="直接箭头连接符 33"/>
          <p:cNvCxnSpPr/>
          <p:nvPr/>
        </p:nvCxnSpPr>
        <p:spPr>
          <a:xfrm>
            <a:off x="7091680" y="2565400"/>
            <a:ext cx="0" cy="2773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Y4ZTQyMzY5YmJjOWIwOTQ1OWUyYTU1NTk0NTM4MjkifQ=="/>
</p:tagLst>
</file>

<file path=ppt/tags/tag10.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1.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2.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3.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4.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16.xml><?xml version="1.0" encoding="utf-8"?>
<p:tagLst xmlns:a="http://schemas.openxmlformats.org/drawingml/2006/main" xmlns:r="http://schemas.openxmlformats.org/officeDocument/2006/relationships" xmlns:p="http://schemas.openxmlformats.org/presentationml/2006/main">
  <p:tag name="TABLE_ENDDRAG_ORIGIN_RECT" val="651*153"/>
  <p:tag name="TABLE_ENDDRAG_RECT" val="141*128*651*153"/>
</p:tagLst>
</file>

<file path=ppt/tags/tag17.xml><?xml version="1.0" encoding="utf-8"?>
<p:tagLst xmlns:a="http://schemas.openxmlformats.org/drawingml/2006/main" xmlns:r="http://schemas.openxmlformats.org/officeDocument/2006/relationships" xmlns:p="http://schemas.openxmlformats.org/presentationml/2006/main">
  <p:tag name="TABLE_ENDDRAG_ORIGIN_RECT" val="651*153"/>
  <p:tag name="TABLE_ENDDRAG_RECT" val="141*128*651*153"/>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420*465"/>
  <p:tag name="TABLE_ENDDRAG_RECT" val="348*46*421*465"/>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420*465"/>
  <p:tag name="TABLE_ENDDRAG_RECT" val="348*46*421*465"/>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ags/tag9.xml><?xml version="1.0" encoding="utf-8"?>
<p:tagLst xmlns:a="http://schemas.openxmlformats.org/drawingml/2006/main" xmlns:r="http://schemas.openxmlformats.org/officeDocument/2006/relationships" xmlns:p="http://schemas.openxmlformats.org/presentationml/2006/main">
  <p:tag name="TABLE_ENDDRAG_ORIGIN_RECT" val="405*152"/>
  <p:tag name="TABLE_ENDDRAG_RECT" val="144*195*405*152"/>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1781</Words>
  <Application>Microsoft Office PowerPoint</Application>
  <PresentationFormat>宽屏</PresentationFormat>
  <Paragraphs>644</Paragraphs>
  <Slides>37</Slides>
  <Notes>21</Notes>
  <HiddenSlides>0</HiddenSlides>
  <MMClips>0</MMClips>
  <ScaleCrop>false</ScaleCrop>
  <HeadingPairs>
    <vt:vector size="6" baseType="variant">
      <vt:variant>
        <vt:lpstr>已用的字体</vt:lpstr>
      </vt:variant>
      <vt:variant>
        <vt:i4>16</vt:i4>
      </vt:variant>
      <vt:variant>
        <vt:lpstr>主题</vt:lpstr>
      </vt:variant>
      <vt:variant>
        <vt:i4>52</vt:i4>
      </vt:variant>
      <vt:variant>
        <vt:lpstr>幻灯片标题</vt:lpstr>
      </vt:variant>
      <vt:variant>
        <vt:i4>37</vt:i4>
      </vt:variant>
    </vt:vector>
  </HeadingPairs>
  <TitlesOfParts>
    <vt:vector size="105" baseType="lpstr">
      <vt:lpstr>DejaVu Math TeX Gyre</vt:lpstr>
      <vt:lpstr>HarmonyOS Sans SC Black</vt:lpstr>
      <vt:lpstr>HarmonyOS Sans SC Light</vt:lpstr>
      <vt:lpstr>PingFang SC</vt:lpstr>
      <vt:lpstr>PingFang SC Regular</vt:lpstr>
      <vt:lpstr>Times New Roman Regular</vt:lpstr>
      <vt:lpstr>等线</vt:lpstr>
      <vt:lpstr>华文中宋</vt:lpstr>
      <vt:lpstr>宋体</vt:lpstr>
      <vt:lpstr>微软雅黑</vt:lpstr>
      <vt:lpstr>字魂59号-创粗黑</vt:lpstr>
      <vt:lpstr>Arial</vt:lpstr>
      <vt:lpstr>Calibri</vt:lpstr>
      <vt:lpstr>Cambria Math</vt:lpstr>
      <vt:lpstr>Segoe UI</vt:lpstr>
      <vt:lpstr>Times New Roman</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13_自定义设计方案</vt:lpstr>
      <vt:lpstr>14_自定义设计方案</vt:lpstr>
      <vt:lpstr>15_自定义设计方案</vt:lpstr>
      <vt:lpstr>16_自定义设计方案</vt:lpstr>
      <vt:lpstr>17_自定义设计方案</vt:lpstr>
      <vt:lpstr>18_自定义设计方案</vt:lpstr>
      <vt:lpstr>19_自定义设计方案</vt:lpstr>
      <vt:lpstr>20_自定义设计方案</vt:lpstr>
      <vt:lpstr>21_自定义设计方案</vt:lpstr>
      <vt:lpstr>22_自定义设计方案</vt:lpstr>
      <vt:lpstr>23_自定义设计方案</vt:lpstr>
      <vt:lpstr>24_自定义设计方案</vt:lpstr>
      <vt:lpstr>25_自定义设计方案</vt:lpstr>
      <vt:lpstr>26_自定义设计方案</vt:lpstr>
      <vt:lpstr>27_自定义设计方案</vt:lpstr>
      <vt:lpstr>28_自定义设计方案</vt:lpstr>
      <vt:lpstr>29_自定义设计方案</vt:lpstr>
      <vt:lpstr>30_自定义设计方案</vt:lpstr>
      <vt:lpstr>31_自定义设计方案</vt:lpstr>
      <vt:lpstr>32_自定义设计方案</vt:lpstr>
      <vt:lpstr>33_自定义设计方案</vt:lpstr>
      <vt:lpstr>34_自定义设计方案</vt:lpstr>
      <vt:lpstr>35_自定义设计方案</vt:lpstr>
      <vt:lpstr>36_自定义设计方案</vt:lpstr>
      <vt:lpstr>37_自定义设计方案</vt:lpstr>
      <vt:lpstr>38_自定义设计方案</vt:lpstr>
      <vt:lpstr>39_自定义设计方案</vt:lpstr>
      <vt:lpstr>40_自定义设计方案</vt:lpstr>
      <vt:lpstr>41_自定义设计方案</vt:lpstr>
      <vt:lpstr>42_自定义设计方案</vt:lpstr>
      <vt:lpstr>43_自定义设计方案</vt:lpstr>
      <vt:lpstr>44_自定义设计方案</vt:lpstr>
      <vt:lpstr>45_自定义设计方案</vt:lpstr>
      <vt:lpstr>46_自定义设计方案</vt:lpstr>
      <vt:lpstr>47_自定义设计方案</vt:lpstr>
      <vt:lpstr>48_自定义设计方案</vt:lpstr>
      <vt:lpstr>49_自定义设计方案</vt:lpstr>
      <vt:lpstr>50_自定义设计方案</vt:lpstr>
      <vt:lpstr>51_自定义设计方案</vt:lpstr>
      <vt:lpstr>结项汇报</vt:lpstr>
      <vt:lpstr>专利-研究背景</vt:lpstr>
      <vt:lpstr>专利-Segment Embedding</vt:lpstr>
      <vt:lpstr>专利-相干向量-局部</vt:lpstr>
      <vt:lpstr>专利-相干向量-全局</vt:lpstr>
      <vt:lpstr>专利-数据通路</vt:lpstr>
      <vt:lpstr>专利-数据集</vt:lpstr>
      <vt:lpstr>专利-效果评估</vt:lpstr>
      <vt:lpstr>信道预测-研究背景</vt:lpstr>
      <vt:lpstr>信道预测-研究现状</vt:lpstr>
      <vt:lpstr>信道预测-研究现状</vt:lpstr>
      <vt:lpstr>信道预测-模型-SISO</vt:lpstr>
      <vt:lpstr>信道预测-视觉语言模型</vt:lpstr>
      <vt:lpstr>信道预测-模型-MIMO</vt:lpstr>
      <vt:lpstr>信道预测-数据集</vt:lpstr>
      <vt:lpstr>信道预测-效果评估-SISO</vt:lpstr>
      <vt:lpstr>信道预测-效果评估-MIMO</vt:lpstr>
      <vt:lpstr>量化-量化阶段</vt:lpstr>
      <vt:lpstr>量化-量化对象</vt:lpstr>
      <vt:lpstr>量化-PT2E</vt:lpstr>
      <vt:lpstr>量化-模型SISO-PTQ</vt:lpstr>
      <vt:lpstr>量化-模型SISO-PTQ</vt:lpstr>
      <vt:lpstr>量化-模型SISO-QAT</vt:lpstr>
      <vt:lpstr>量化-bitsandbytes</vt:lpstr>
      <vt:lpstr>量化- NF4 (4-bit NormalFloat)</vt:lpstr>
      <vt:lpstr>量化-模型MIMO-PTQ</vt:lpstr>
      <vt:lpstr>Blockage Prediction</vt:lpstr>
      <vt:lpstr>UE Localization and Position Prediction</vt:lpstr>
      <vt:lpstr>多设备融合无人机探测模型</vt:lpstr>
      <vt:lpstr>多设备融合无人机探测模型</vt:lpstr>
      <vt:lpstr>多设备融合无人机探测模型</vt:lpstr>
      <vt:lpstr>多设备融合无人机探测模型</vt:lpstr>
      <vt:lpstr>多设备压缩反馈无人机探测模型</vt:lpstr>
      <vt:lpstr>多设备压缩反馈无人机探测模型</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结项汇报</dc:title>
  <dc:creator>伯涛 吴</dc:creator>
  <cp:lastModifiedBy>Windows User</cp:lastModifiedBy>
  <cp:revision>701</cp:revision>
  <dcterms:created xsi:type="dcterms:W3CDTF">2026-01-15T06:47:58Z</dcterms:created>
  <dcterms:modified xsi:type="dcterms:W3CDTF">2026-01-15T09:29:44Z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44BCA1B5F95C99D44A2F67693B7281BA_43</vt:lpwstr>
  </property>
  <property fmtid="{D5CDD505-2E9C-101B-9397-08002B2CF9AE}" pid="3" name="KSOProductBuildVer">
    <vt:lpwstr>2052-6.12.1.8902</vt:lpwstr>
  </property>
</Properties>
</file>